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369" r:id="rId2"/>
    <p:sldId id="3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5DA51D-AA6A-47E6-88E0-5B844A911A1E}" type="datetimeFigureOut">
              <a:rPr lang="en-US" smtClean="0"/>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03A9A8-EA14-4BD2-A6E0-08595D7F02DE}" type="slidenum">
              <a:rPr lang="en-US" smtClean="0"/>
              <a:t>‹#›</a:t>
            </a:fld>
            <a:endParaRPr lang="en-US"/>
          </a:p>
        </p:txBody>
      </p:sp>
    </p:spTree>
    <p:extLst>
      <p:ext uri="{BB962C8B-B14F-4D97-AF65-F5344CB8AC3E}">
        <p14:creationId xmlns:p14="http://schemas.microsoft.com/office/powerpoint/2010/main" val="426826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462669-538E-45E4-B31D-60CE8737EB62}" type="slidenum">
              <a:rPr lang="en-US" smtClean="0"/>
              <a:t>115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5022AF-2714-45B4-88A4-BD138567ADCD}"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5022AF-2714-45B4-88A4-BD138567ADCD}"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5022AF-2714-45B4-88A4-BD138567ADCD}"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5022AF-2714-45B4-88A4-BD138567ADCD}"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022AF-2714-45B4-88A4-BD138567ADCD}"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5022AF-2714-45B4-88A4-BD138567ADCD}"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5022AF-2714-45B4-88A4-BD138567ADCD}"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022AF-2714-45B4-88A4-BD138567ADCD}" type="datetimeFigureOut">
              <a:rPr lang="en-US" smtClean="0"/>
              <a:t>3/28/2022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431E1-7386-4ABE-9115-27B569287D9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youtube.com/watch?v=2cqgg0PPRNg" TargetMode="Externa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hyperlink" Target="https://www.eeeguide.com/wp-content/uploads/2016/09/Triangular-Wave-Generator-Using-Op-amp-5.jpg" TargetMode="External"/><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1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200.jpe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9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lectronicshub.org/instrumentation-amplifier-basics-applications/"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circuitdigest.com/tutorial/butterworth-filters-first-order-and-second-order-low-pass-butterworth-filter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Linear Integrated Circuits Books: Learn Electronics Syst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9" y="728682"/>
            <a:ext cx="9152709" cy="6134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05440" y="107921"/>
            <a:ext cx="6828664"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IN" sz="3200" b="1" dirty="0" smtClean="0">
                <a:solidFill>
                  <a:schemeClr val="bg1"/>
                </a:solidFill>
                <a:latin typeface="Times New Roman" pitchFamily="18" charset="0"/>
                <a:cs typeface="Times New Roman" pitchFamily="18" charset="0"/>
              </a:rPr>
              <a:t>15EC502 – Linear Integrated Circuits</a:t>
            </a:r>
            <a:endParaRPr lang="en-IN" sz="32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33678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sp>
        <p:nvSpPr>
          <p:cNvPr id="6" name="TextBox 5"/>
          <p:cNvSpPr txBox="1"/>
          <p:nvPr/>
        </p:nvSpPr>
        <p:spPr>
          <a:xfrm>
            <a:off x="395536" y="1916832"/>
            <a:ext cx="1463862"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Solution</a:t>
            </a:r>
            <a:endParaRPr lang="en-IN" sz="2800"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888" y="2928938"/>
            <a:ext cx="71342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94819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utoShape 2" descr="Wide band reject filter"/>
          <p:cNvSpPr>
            <a:spLocks noChangeAspect="1" noChangeArrowheads="1"/>
          </p:cNvSpPr>
          <p:nvPr/>
        </p:nvSpPr>
        <p:spPr bwMode="auto">
          <a:xfrm>
            <a:off x="155575" y="-2224088"/>
            <a:ext cx="6648450" cy="46386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2036" name="AutoShape 4" descr="Wide band reject filter"/>
          <p:cNvSpPr>
            <a:spLocks noChangeAspect="1" noChangeArrowheads="1"/>
          </p:cNvSpPr>
          <p:nvPr/>
        </p:nvSpPr>
        <p:spPr bwMode="auto">
          <a:xfrm>
            <a:off x="155575" y="-2224088"/>
            <a:ext cx="6648450" cy="46386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2037" name="Picture 5"/>
          <p:cNvPicPr>
            <a:picLocks noChangeAspect="1" noChangeArrowheads="1"/>
          </p:cNvPicPr>
          <p:nvPr/>
        </p:nvPicPr>
        <p:blipFill>
          <a:blip r:embed="rId2" cstate="print"/>
          <a:srcRect b="3430"/>
          <a:stretch>
            <a:fillRect/>
          </a:stretch>
        </p:blipFill>
        <p:spPr bwMode="auto">
          <a:xfrm>
            <a:off x="1247775" y="1397695"/>
            <a:ext cx="6648450" cy="4479577"/>
          </a:xfrm>
          <a:prstGeom prst="rect">
            <a:avLst/>
          </a:prstGeom>
          <a:ln>
            <a:noFill/>
          </a:ln>
          <a:effectLst>
            <a:outerShdw blurRad="292100" dist="139700" dir="2700000" algn="tl" rotWithShape="0">
              <a:srgbClr val="333333">
                <a:alpha val="65000"/>
              </a:srgbClr>
            </a:outerShdw>
          </a:effectLst>
        </p:spPr>
      </p:pic>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TextBox 7"/>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1340768"/>
            <a:ext cx="8964488"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Design a basic wide-band, RC band stop filter with a lower cut-off frequency of 200Hz and a higher cut-off frequency of 800Hz. Find the geometric center frequency, -3dB bandwidth and Q of the circuit.</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
        <p:nvSpPr>
          <p:cNvPr id="173058" name="AutoShape 2" descr="low pass filter section"/>
          <p:cNvSpPr>
            <a:spLocks noChangeAspect="1" noChangeArrowheads="1"/>
          </p:cNvSpPr>
          <p:nvPr/>
        </p:nvSpPr>
        <p:spPr bwMode="auto">
          <a:xfrm>
            <a:off x="155575" y="-731838"/>
            <a:ext cx="4724400" cy="15335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3059" name="Picture 3"/>
          <p:cNvPicPr>
            <a:picLocks noChangeAspect="1" noChangeArrowheads="1"/>
          </p:cNvPicPr>
          <p:nvPr/>
        </p:nvPicPr>
        <p:blipFill>
          <a:blip r:embed="rId2" cstate="print"/>
          <a:srcRect b="13418"/>
          <a:stretch>
            <a:fillRect/>
          </a:stretch>
        </p:blipFill>
        <p:spPr bwMode="auto">
          <a:xfrm>
            <a:off x="1187624" y="2388146"/>
            <a:ext cx="6400800" cy="4469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pic>
        <p:nvPicPr>
          <p:cNvPr id="174082" name="Picture 2"/>
          <p:cNvPicPr>
            <a:picLocks noChangeAspect="1" noChangeArrowheads="1"/>
          </p:cNvPicPr>
          <p:nvPr/>
        </p:nvPicPr>
        <p:blipFill>
          <a:blip r:embed="rId2" cstate="print"/>
          <a:srcRect/>
          <a:stretch>
            <a:fillRect/>
          </a:stretch>
        </p:blipFill>
        <p:spPr bwMode="auto">
          <a:xfrm>
            <a:off x="0" y="1268760"/>
            <a:ext cx="5514975" cy="2486025"/>
          </a:xfrm>
          <a:prstGeom prst="rect">
            <a:avLst/>
          </a:prstGeom>
          <a:ln>
            <a:noFill/>
          </a:ln>
          <a:effectLst>
            <a:outerShdw blurRad="292100" dist="139700" dir="2700000" algn="tl" rotWithShape="0">
              <a:srgbClr val="333333">
                <a:alpha val="65000"/>
              </a:srgbClr>
            </a:outerShdw>
          </a:effectLst>
        </p:spPr>
      </p:pic>
      <p:pic>
        <p:nvPicPr>
          <p:cNvPr id="174083" name="Picture 3"/>
          <p:cNvPicPr>
            <a:picLocks noChangeAspect="1" noChangeArrowheads="1"/>
          </p:cNvPicPr>
          <p:nvPr/>
        </p:nvPicPr>
        <p:blipFill>
          <a:blip r:embed="rId3" cstate="print"/>
          <a:srcRect/>
          <a:stretch>
            <a:fillRect/>
          </a:stretch>
        </p:blipFill>
        <p:spPr bwMode="auto">
          <a:xfrm>
            <a:off x="3460179" y="3789040"/>
            <a:ext cx="5648325" cy="30765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158248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a:t>
            </a:r>
            <a:endParaRPr lang="en-US" b="1" dirty="0">
              <a:latin typeface="Times New Roman" pitchFamily="18" charset="0"/>
              <a:cs typeface="Times New Roman" pitchFamily="18" charset="0"/>
            </a:endParaRPr>
          </a:p>
        </p:txBody>
      </p:sp>
      <p:sp>
        <p:nvSpPr>
          <p:cNvPr id="6" name="Rectangle 5"/>
          <p:cNvSpPr/>
          <p:nvPr/>
        </p:nvSpPr>
        <p:spPr>
          <a:xfrm>
            <a:off x="35496" y="1340768"/>
            <a:ext cx="8964488"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The Other names are,</a:t>
            </a:r>
          </a:p>
          <a:p>
            <a:pPr marL="747713" indent="-342900" algn="just">
              <a:buFont typeface="+mj-lt"/>
              <a:buAutoNum type="arabicPeriod"/>
            </a:pPr>
            <a:r>
              <a:rPr lang="en-US" dirty="0" smtClean="0">
                <a:latin typeface="Times New Roman" pitchFamily="18" charset="0"/>
                <a:cs typeface="Times New Roman" pitchFamily="18" charset="0"/>
              </a:rPr>
              <a:t>Phase shift Filters</a:t>
            </a:r>
          </a:p>
          <a:p>
            <a:pPr marL="747713" indent="-342900" algn="just">
              <a:buFont typeface="+mj-lt"/>
              <a:buAutoNum type="arabicPeriod"/>
            </a:pPr>
            <a:r>
              <a:rPr lang="en-US" dirty="0" smtClean="0">
                <a:latin typeface="Times New Roman" pitchFamily="18" charset="0"/>
                <a:cs typeface="Times New Roman" pitchFamily="18" charset="0"/>
              </a:rPr>
              <a:t>Constant delay Filters</a:t>
            </a:r>
          </a:p>
          <a:p>
            <a:pPr marL="747713" indent="-342900" algn="just"/>
            <a:endParaRPr lang="en-US" dirty="0" smtClean="0">
              <a:latin typeface="Times New Roman" pitchFamily="18" charset="0"/>
              <a:cs typeface="Times New Roman" pitchFamily="18" charset="0"/>
            </a:endParaRPr>
          </a:p>
          <a:p>
            <a:pPr marL="747713" indent="-342900" algn="just"/>
            <a:r>
              <a:rPr lang="en-US" dirty="0" smtClean="0">
                <a:latin typeface="Times New Roman" pitchFamily="18" charset="0"/>
                <a:cs typeface="Times New Roman" pitchFamily="18" charset="0"/>
              </a:rPr>
              <a:t>The phase difference between input and output is </a:t>
            </a:r>
            <a:r>
              <a:rPr lang="en-US" b="1" dirty="0" smtClean="0">
                <a:solidFill>
                  <a:srgbClr val="FF0000"/>
                </a:solidFill>
                <a:latin typeface="Times New Roman" pitchFamily="18" charset="0"/>
                <a:cs typeface="Times New Roman" pitchFamily="18" charset="0"/>
              </a:rPr>
              <a:t>CONSTANT</a:t>
            </a:r>
            <a:r>
              <a:rPr lang="en-US" dirty="0" smtClean="0">
                <a:latin typeface="Times New Roman" pitchFamily="18" charset="0"/>
                <a:cs typeface="Times New Roman" pitchFamily="18" charset="0"/>
              </a:rPr>
              <a:t> among all frequencies.</a:t>
            </a:r>
          </a:p>
        </p:txBody>
      </p:sp>
      <p:sp>
        <p:nvSpPr>
          <p:cNvPr id="7" name="Rectangle 6"/>
          <p:cNvSpPr/>
          <p:nvPr/>
        </p:nvSpPr>
        <p:spPr>
          <a:xfrm>
            <a:off x="42028" y="2959784"/>
            <a:ext cx="8964488"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There are two types, </a:t>
            </a:r>
          </a:p>
          <a:p>
            <a:pPr marL="747713" indent="-342900" algn="just">
              <a:buFont typeface="+mj-lt"/>
              <a:buAutoNum type="arabicPeriod"/>
            </a:pPr>
            <a:r>
              <a:rPr lang="en-US" dirty="0" smtClean="0">
                <a:latin typeface="Times New Roman" pitchFamily="18" charset="0"/>
                <a:cs typeface="Times New Roman" pitchFamily="18" charset="0"/>
              </a:rPr>
              <a:t>Phase Lag Filters</a:t>
            </a:r>
          </a:p>
          <a:p>
            <a:pPr marL="747713" indent="-342900" algn="just">
              <a:buFont typeface="+mj-lt"/>
              <a:buAutoNum type="arabicPeriod"/>
            </a:pPr>
            <a:r>
              <a:rPr lang="en-US" dirty="0" smtClean="0">
                <a:latin typeface="Times New Roman" pitchFamily="18" charset="0"/>
                <a:cs typeface="Times New Roman" pitchFamily="18" charset="0"/>
              </a:rPr>
              <a:t>Phase Lead Filters</a:t>
            </a:r>
          </a:p>
          <a:p>
            <a:pPr marL="747713" indent="-342900" algn="just"/>
            <a:endParaRPr lang="en-US" dirty="0" smtClean="0">
              <a:latin typeface="Times New Roman" pitchFamily="18" charset="0"/>
              <a:cs typeface="Times New Roman" pitchFamily="18" charset="0"/>
            </a:endParaRPr>
          </a:p>
          <a:p>
            <a:pPr marL="747713" indent="-342900" algn="just"/>
            <a:r>
              <a:rPr lang="en-US" dirty="0" smtClean="0">
                <a:latin typeface="Times New Roman" pitchFamily="18" charset="0"/>
                <a:cs typeface="Times New Roman" pitchFamily="18" charset="0"/>
              </a:rPr>
              <a:t>They can be obtained by changing the phase angle between </a:t>
            </a:r>
            <a:r>
              <a:rPr lang="en-US" b="1" dirty="0" smtClean="0">
                <a:solidFill>
                  <a:srgbClr val="FF0000"/>
                </a:solidFill>
                <a:latin typeface="Times New Roman" pitchFamily="18" charset="0"/>
                <a:cs typeface="Times New Roman" pitchFamily="18" charset="0"/>
              </a:rPr>
              <a:t>Z</a:t>
            </a:r>
            <a:r>
              <a:rPr lang="en-US" b="1" baseline="-25000" dirty="0" smtClean="0">
                <a:solidFill>
                  <a:srgbClr val="FF0000"/>
                </a:solidFill>
                <a:latin typeface="Times New Roman" pitchFamily="18" charset="0"/>
                <a:cs typeface="Times New Roman" pitchFamily="18" charset="0"/>
              </a:rPr>
              <a:t>1</a:t>
            </a:r>
            <a:r>
              <a:rPr lang="en-US" b="1" dirty="0" smtClean="0">
                <a:solidFill>
                  <a:srgbClr val="FF0000"/>
                </a:solidFill>
                <a:latin typeface="Times New Roman" pitchFamily="18" charset="0"/>
                <a:cs typeface="Times New Roman" pitchFamily="18" charset="0"/>
              </a:rPr>
              <a:t> and </a:t>
            </a:r>
            <a:r>
              <a:rPr lang="en-US" b="1" dirty="0" err="1" smtClean="0">
                <a:solidFill>
                  <a:srgbClr val="FF0000"/>
                </a:solidFill>
                <a:latin typeface="Times New Roman" pitchFamily="18" charset="0"/>
                <a:cs typeface="Times New Roman" pitchFamily="18" charset="0"/>
              </a:rPr>
              <a:t>Z</a:t>
            </a:r>
            <a:r>
              <a:rPr lang="en-US" b="1" baseline="-25000" dirty="0" err="1" smtClean="0">
                <a:solidFill>
                  <a:srgbClr val="FF0000"/>
                </a:solidFill>
                <a:latin typeface="Times New Roman" pitchFamily="18" charset="0"/>
                <a:cs typeface="Times New Roman" pitchFamily="18" charset="0"/>
              </a:rPr>
              <a:t>f</a:t>
            </a:r>
            <a:r>
              <a:rPr lang="en-US" b="1" dirty="0" smtClean="0">
                <a:solidFill>
                  <a:srgbClr val="FF0000"/>
                </a:solidFill>
                <a:latin typeface="Times New Roman" pitchFamily="18" charset="0"/>
                <a:cs typeface="Times New Roman" pitchFamily="18" charset="0"/>
              </a:rPr>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158248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a:t>
            </a:r>
            <a:endParaRPr lang="en-US" b="1" dirty="0">
              <a:latin typeface="Times New Roman" pitchFamily="18" charset="0"/>
              <a:cs typeface="Times New Roman" pitchFamily="18" charset="0"/>
            </a:endParaRPr>
          </a:p>
        </p:txBody>
      </p:sp>
      <p:sp>
        <p:nvSpPr>
          <p:cNvPr id="6" name="Content Placeholder 2"/>
          <p:cNvSpPr>
            <a:spLocks noGrp="1"/>
          </p:cNvSpPr>
          <p:nvPr>
            <p:ph idx="1"/>
          </p:nvPr>
        </p:nvSpPr>
        <p:spPr>
          <a:xfrm>
            <a:off x="395536" y="1484784"/>
            <a:ext cx="8229600" cy="4525963"/>
          </a:xfrm>
        </p:spPr>
        <p:txBody>
          <a:bodyPr>
            <a:normAutofit lnSpcReduction="10000"/>
          </a:bodyPr>
          <a:lstStyle/>
          <a:p>
            <a:pPr algn="just"/>
            <a:r>
              <a:rPr lang="en-US" sz="2200" dirty="0" smtClean="0">
                <a:latin typeface="Times New Roman" pitchFamily="18" charset="0"/>
                <a:cs typeface="Times New Roman" pitchFamily="18" charset="0"/>
              </a:rPr>
              <a:t>Feedback and inverting input resistors must be equal to each other</a:t>
            </a:r>
          </a:p>
          <a:p>
            <a:pPr algn="just"/>
            <a:r>
              <a:rPr lang="en-US" sz="2200" dirty="0" smtClean="0">
                <a:latin typeface="Times New Roman" pitchFamily="18" charset="0"/>
                <a:cs typeface="Times New Roman" pitchFamily="18" charset="0"/>
              </a:rPr>
              <a:t>Absolute values of resistors is not critical, but for minimum offset, parallel equivalent of these two resistors should nearly equal the value of R</a:t>
            </a:r>
            <a:r>
              <a:rPr lang="en-US" sz="2200" baseline="-25000" dirty="0" smtClean="0">
                <a:latin typeface="Times New Roman" pitchFamily="18" charset="0"/>
                <a:cs typeface="Times New Roman" pitchFamily="18" charset="0"/>
              </a:rPr>
              <a:t>1</a:t>
            </a:r>
          </a:p>
          <a:p>
            <a:pPr algn="just"/>
            <a:r>
              <a:rPr lang="en-US" sz="2200" dirty="0" smtClean="0">
                <a:latin typeface="Times New Roman" pitchFamily="18" charset="0"/>
                <a:cs typeface="Times New Roman" pitchFamily="18" charset="0"/>
              </a:rPr>
              <a:t>Gain of all-pass filter is unity (a necessary condition for normal operation)</a:t>
            </a:r>
          </a:p>
          <a:p>
            <a:pPr algn="just"/>
            <a:r>
              <a:rPr lang="en-US" sz="2200" dirty="0" smtClean="0">
                <a:latin typeface="Times New Roman" pitchFamily="18" charset="0"/>
                <a:cs typeface="Times New Roman" pitchFamily="18" charset="0"/>
              </a:rPr>
              <a:t>By replacing R</a:t>
            </a:r>
            <a:r>
              <a:rPr lang="en-US" sz="2200" baseline="-25000" dirty="0" smtClean="0">
                <a:latin typeface="Times New Roman" pitchFamily="18" charset="0"/>
                <a:cs typeface="Times New Roman" pitchFamily="18" charset="0"/>
              </a:rPr>
              <a:t>1</a:t>
            </a:r>
            <a:r>
              <a:rPr lang="en-US" sz="2200" dirty="0" smtClean="0">
                <a:latin typeface="Times New Roman" pitchFamily="18" charset="0"/>
                <a:cs typeface="Times New Roman" pitchFamily="18" charset="0"/>
              </a:rPr>
              <a:t> with a potentiometer (or equivalent voltage-controlled resistance), phase angle of output may be varied continuously</a:t>
            </a:r>
          </a:p>
          <a:p>
            <a:pPr algn="just"/>
            <a:r>
              <a:rPr lang="en-US" sz="2200" dirty="0" smtClean="0">
                <a:latin typeface="Times New Roman" pitchFamily="18" charset="0"/>
                <a:cs typeface="Times New Roman" pitchFamily="18" charset="0"/>
              </a:rPr>
              <a:t>Cascading similar all-pass sections produces and additive phase shift</a:t>
            </a:r>
          </a:p>
          <a:p>
            <a:pPr algn="just"/>
            <a:r>
              <a:rPr lang="en-US" sz="2200" dirty="0" smtClean="0">
                <a:latin typeface="Times New Roman" pitchFamily="18" charset="0"/>
                <a:cs typeface="Times New Roman" pitchFamily="18" charset="0"/>
              </a:rPr>
              <a:t>Two all-pass filters cascaded will approach a maximum phase shift of 360°, three sections will approach a maximum phase shift of 540°,..</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pic>
        <p:nvPicPr>
          <p:cNvPr id="79875" name="Picture 3"/>
          <p:cNvPicPr>
            <a:picLocks noChangeAspect="1" noChangeArrowheads="1"/>
          </p:cNvPicPr>
          <p:nvPr/>
        </p:nvPicPr>
        <p:blipFill>
          <a:blip r:embed="rId2" cstate="print"/>
          <a:srcRect/>
          <a:stretch>
            <a:fillRect/>
          </a:stretch>
        </p:blipFill>
        <p:spPr bwMode="auto">
          <a:xfrm>
            <a:off x="108286" y="1844824"/>
            <a:ext cx="8928210" cy="4392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1844824"/>
            <a:ext cx="9144000" cy="3960440"/>
          </a:xfrm>
        </p:spPr>
        <p:txBody>
          <a:bodyPr>
            <a:noAutofit/>
          </a:bodyPr>
          <a:lstStyle/>
          <a:p>
            <a:pPr algn="just">
              <a:defRPr/>
            </a:pPr>
            <a:r>
              <a:rPr lang="en-US" sz="2400" dirty="0" smtClean="0">
                <a:latin typeface="Times New Roman" pitchFamily="18" charset="0"/>
                <a:cs typeface="Times New Roman" pitchFamily="18" charset="0"/>
              </a:rPr>
              <a:t>Designed to provide constant gain to signals at all frequencies</a:t>
            </a:r>
          </a:p>
          <a:p>
            <a:pPr algn="just">
              <a:defRPr/>
            </a:pPr>
            <a:r>
              <a:rPr lang="en-US" sz="2400" dirty="0" smtClean="0">
                <a:latin typeface="Times New Roman" pitchFamily="18" charset="0"/>
                <a:cs typeface="Times New Roman" pitchFamily="18" charset="0"/>
              </a:rPr>
              <a:t>Ideally, cover entire frequency spectrum</a:t>
            </a:r>
          </a:p>
          <a:p>
            <a:pPr algn="just">
              <a:defRPr/>
            </a:pPr>
            <a:r>
              <a:rPr lang="en-US" sz="2400" dirty="0" smtClean="0">
                <a:latin typeface="Times New Roman" pitchFamily="18" charset="0"/>
                <a:cs typeface="Times New Roman" pitchFamily="18" charset="0"/>
              </a:rPr>
              <a:t>Flat amplitude response characteristic is quite different from those of other filters (LP, HP, BP, notch)</a:t>
            </a:r>
          </a:p>
          <a:p>
            <a:pPr algn="just">
              <a:defRPr/>
            </a:pPr>
            <a:r>
              <a:rPr lang="en-US" sz="2400" dirty="0" smtClean="0">
                <a:latin typeface="Times New Roman" pitchFamily="18" charset="0"/>
                <a:cs typeface="Times New Roman" pitchFamily="18" charset="0"/>
              </a:rPr>
              <a:t>Produce an output that is shifted in phase relative to input signal</a:t>
            </a:r>
          </a:p>
          <a:p>
            <a:pPr algn="just">
              <a:defRPr/>
            </a:pPr>
            <a:r>
              <a:rPr lang="en-US" sz="2400" dirty="0" smtClean="0">
                <a:latin typeface="Times New Roman" pitchFamily="18" charset="0"/>
                <a:cs typeface="Times New Roman" pitchFamily="18" charset="0"/>
              </a:rPr>
              <a:t>Figure: Output signal lag that of input</a:t>
            </a:r>
          </a:p>
          <a:p>
            <a:pPr algn="just">
              <a:defRPr/>
            </a:pPr>
            <a:r>
              <a:rPr lang="en-US" sz="2400" dirty="0" smtClean="0">
                <a:latin typeface="Times New Roman" pitchFamily="18" charset="0"/>
                <a:cs typeface="Times New Roman" pitchFamily="18" charset="0"/>
              </a:rPr>
              <a:t>For frequencies approaching 0, phase lag approaches 180°</a:t>
            </a:r>
          </a:p>
          <a:p>
            <a:pPr algn="just">
              <a:defRPr/>
            </a:pPr>
            <a:r>
              <a:rPr lang="en-US" sz="2400" dirty="0" smtClean="0">
                <a:latin typeface="Times New Roman" pitchFamily="18" charset="0"/>
                <a:cs typeface="Times New Roman" pitchFamily="18" charset="0"/>
              </a:rPr>
              <a:t>As frequency increases, phase lag of output approaches 0</a:t>
            </a:r>
          </a:p>
          <a:p>
            <a:pPr algn="just">
              <a:defRPr/>
            </a:pPr>
            <a:r>
              <a:rPr lang="en-US" sz="2400" dirty="0" smtClean="0">
                <a:latin typeface="Times New Roman" pitchFamily="18" charset="0"/>
                <a:cs typeface="Times New Roman" pitchFamily="18" charset="0"/>
              </a:rPr>
              <a:t>Phase angle: Ø = -2 tan</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[2</a:t>
            </a:r>
            <a:r>
              <a:rPr lang="el-GR" sz="2400" dirty="0" smtClean="0">
                <a:latin typeface="Times New Roman" pitchFamily="18" charset="0"/>
                <a:cs typeface="Times New Roman" pitchFamily="18" charset="0"/>
              </a:rPr>
              <a:t>π</a:t>
            </a:r>
            <a:r>
              <a:rPr lang="en-US" sz="2400" dirty="0" err="1" smtClean="0">
                <a:latin typeface="Times New Roman" pitchFamily="18" charset="0"/>
                <a:cs typeface="Times New Roman" pitchFamily="18" charset="0"/>
              </a:rPr>
              <a:t>fRC</a:t>
            </a:r>
            <a:r>
              <a:rPr lang="en-US" sz="2400" dirty="0" smtClean="0">
                <a:latin typeface="Times New Roman" pitchFamily="18" charset="0"/>
                <a:cs typeface="Times New Roman" pitchFamily="18" charset="0"/>
              </a:rPr>
              <a:t>]</a:t>
            </a: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
        <p:nvSpPr>
          <p:cNvPr id="6" name="TextBox 5"/>
          <p:cNvSpPr txBox="1"/>
          <p:nvPr/>
        </p:nvSpPr>
        <p:spPr>
          <a:xfrm>
            <a:off x="395536" y="1628800"/>
            <a:ext cx="1293944"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node ‘a’,</a:t>
            </a:r>
            <a:endParaRPr lang="en-US" dirty="0">
              <a:latin typeface="Times New Roman" pitchFamily="18" charset="0"/>
              <a:cs typeface="Times New Roman" pitchFamily="18" charset="0"/>
            </a:endParaRPr>
          </a:p>
        </p:txBody>
      </p:sp>
      <p:sp>
        <p:nvSpPr>
          <p:cNvPr id="7" name="TextBox 6"/>
          <p:cNvSpPr txBox="1"/>
          <p:nvPr/>
        </p:nvSpPr>
        <p:spPr>
          <a:xfrm>
            <a:off x="1324477" y="1988840"/>
            <a:ext cx="2970621"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 0</a:t>
            </a:r>
            <a:endParaRPr lang="en-US" sz="2000" dirty="0">
              <a:latin typeface="Times New Roman" pitchFamily="18" charset="0"/>
              <a:cs typeface="Times New Roman" pitchFamily="18" charset="0"/>
            </a:endParaRPr>
          </a:p>
        </p:txBody>
      </p:sp>
      <p:sp>
        <p:nvSpPr>
          <p:cNvPr id="8" name="TextBox 7"/>
          <p:cNvSpPr txBox="1"/>
          <p:nvPr/>
        </p:nvSpPr>
        <p:spPr>
          <a:xfrm>
            <a:off x="467544" y="2492896"/>
            <a:ext cx="1681871"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then, </a:t>
            </a:r>
            <a:endParaRPr lang="en-US" sz="2000" dirty="0">
              <a:latin typeface="Times New Roman" pitchFamily="18" charset="0"/>
              <a:cs typeface="Times New Roman" pitchFamily="18" charset="0"/>
            </a:endParaRPr>
          </a:p>
        </p:txBody>
      </p:sp>
      <p:sp>
        <p:nvSpPr>
          <p:cNvPr id="9" name="TextBox 8"/>
          <p:cNvSpPr txBox="1"/>
          <p:nvPr/>
        </p:nvSpPr>
        <p:spPr>
          <a:xfrm>
            <a:off x="1267045" y="2907158"/>
            <a:ext cx="3954929"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0</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 2V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	</a:t>
            </a:r>
            <a:r>
              <a:rPr lang="en-US" sz="2000" dirty="0" smtClean="0">
                <a:latin typeface="Times New Roman" pitchFamily="18" charset="0"/>
                <a:cs typeface="Times New Roman" pitchFamily="18" charset="0"/>
              </a:rPr>
              <a:t>   ------(1)</a:t>
            </a:r>
            <a:endParaRPr lang="en-US" sz="2000" baseline="30000" dirty="0">
              <a:latin typeface="Times New Roman" pitchFamily="18" charset="0"/>
              <a:cs typeface="Times New Roman" pitchFamily="18" charset="0"/>
            </a:endParaRPr>
          </a:p>
        </p:txBody>
      </p:sp>
      <p:sp>
        <p:nvSpPr>
          <p:cNvPr id="10" name="TextBox 9"/>
          <p:cNvSpPr txBox="1"/>
          <p:nvPr/>
        </p:nvSpPr>
        <p:spPr>
          <a:xfrm>
            <a:off x="547936" y="3563724"/>
            <a:ext cx="143020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At node ‘b’,</a:t>
            </a:r>
            <a:endParaRPr lang="en-US" sz="2000" dirty="0">
              <a:latin typeface="Times New Roman" pitchFamily="18" charset="0"/>
              <a:cs typeface="Times New Roman" pitchFamily="18" charset="0"/>
            </a:endParaRPr>
          </a:p>
        </p:txBody>
      </p:sp>
      <p:sp>
        <p:nvSpPr>
          <p:cNvPr id="11" name="TextBox 10"/>
          <p:cNvSpPr txBox="1"/>
          <p:nvPr/>
        </p:nvSpPr>
        <p:spPr>
          <a:xfrm>
            <a:off x="1476877" y="4005064"/>
            <a:ext cx="3677610" cy="70788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 +(V</a:t>
            </a:r>
            <a:r>
              <a:rPr lang="en-US" sz="2000" baseline="-25000"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-0/(1/</a:t>
            </a:r>
            <a:r>
              <a:rPr lang="en-US" sz="2000" dirty="0" err="1" smtClean="0">
                <a:latin typeface="Times New Roman" pitchFamily="18" charset="0"/>
                <a:cs typeface="Times New Roman" pitchFamily="18" charset="0"/>
              </a:rPr>
              <a:t>sC</a:t>
            </a:r>
            <a:r>
              <a:rPr lang="en-US" sz="2000" dirty="0" smtClean="0">
                <a:latin typeface="Times New Roman" pitchFamily="18" charset="0"/>
                <a:cs typeface="Times New Roman" pitchFamily="18" charset="0"/>
              </a:rPr>
              <a:t>)) = 0</a:t>
            </a:r>
          </a:p>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/(1+sCR)		-----(2)</a:t>
            </a:r>
            <a:endParaRPr lang="en-US" sz="2000" dirty="0">
              <a:latin typeface="Times New Roman" pitchFamily="18" charset="0"/>
              <a:cs typeface="Times New Roman" pitchFamily="18" charset="0"/>
            </a:endParaRPr>
          </a:p>
        </p:txBody>
      </p:sp>
      <p:sp>
        <p:nvSpPr>
          <p:cNvPr id="12" name="TextBox 11"/>
          <p:cNvSpPr txBox="1"/>
          <p:nvPr/>
        </p:nvSpPr>
        <p:spPr>
          <a:xfrm>
            <a:off x="700336" y="4859868"/>
            <a:ext cx="4264950"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hence sub. Eqn. (2) in eqn. (1),</a:t>
            </a:r>
            <a:endParaRPr lang="en-US" sz="2000" dirty="0">
              <a:latin typeface="Times New Roman" pitchFamily="18" charset="0"/>
              <a:cs typeface="Times New Roman" pitchFamily="18" charset="0"/>
            </a:endParaRPr>
          </a:p>
        </p:txBody>
      </p:sp>
      <p:sp>
        <p:nvSpPr>
          <p:cNvPr id="13" name="TextBox 12"/>
          <p:cNvSpPr txBox="1"/>
          <p:nvPr/>
        </p:nvSpPr>
        <p:spPr>
          <a:xfrm>
            <a:off x="2411760" y="5445224"/>
            <a:ext cx="6362639"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(1-sCR)/(1+sCR)	----(3)</a:t>
            </a:r>
          </a:p>
          <a:p>
            <a:r>
              <a:rPr lang="en-US" sz="2800" b="1" dirty="0" smtClean="0">
                <a:latin typeface="Times New Roman" pitchFamily="18" charset="0"/>
                <a:cs typeface="Times New Roman" pitchFamily="18" charset="0"/>
              </a:rPr>
              <a:t>H(s) = V</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/V</a:t>
            </a:r>
            <a:r>
              <a:rPr lang="en-US" sz="2800" b="1" baseline="-25000" dirty="0" smtClean="0">
                <a:latin typeface="Times New Roman" pitchFamily="18" charset="0"/>
                <a:cs typeface="Times New Roman" pitchFamily="18" charset="0"/>
              </a:rPr>
              <a:t>in</a:t>
            </a:r>
            <a:r>
              <a:rPr lang="en-US" sz="2800" b="1" dirty="0" smtClean="0">
                <a:latin typeface="Times New Roman" pitchFamily="18" charset="0"/>
                <a:cs typeface="Times New Roman" pitchFamily="18" charset="0"/>
              </a:rPr>
              <a:t> = (1-sCR)/(1+sCR)</a:t>
            </a:r>
            <a:r>
              <a:rPr lang="en-US" sz="2000" dirty="0" smtClean="0">
                <a:latin typeface="Times New Roman" pitchFamily="18" charset="0"/>
                <a:cs typeface="Times New Roman" pitchFamily="18" charset="0"/>
              </a:rPr>
              <a:t>	----(4)</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
        <p:nvSpPr>
          <p:cNvPr id="6" name="Rectangle 5"/>
          <p:cNvSpPr/>
          <p:nvPr/>
        </p:nvSpPr>
        <p:spPr>
          <a:xfrm>
            <a:off x="2410190" y="1340768"/>
            <a:ext cx="4455066" cy="369332"/>
          </a:xfrm>
          <a:prstGeom prst="rect">
            <a:avLst/>
          </a:prstGeom>
        </p:spPr>
        <p:txBody>
          <a:bodyPr wrap="none">
            <a:spAutoFit/>
          </a:bodyPr>
          <a:lstStyle/>
          <a:p>
            <a:r>
              <a:rPr lang="en-US" dirty="0" smtClean="0">
                <a:latin typeface="Times New Roman" pitchFamily="18" charset="0"/>
                <a:cs typeface="Times New Roman" pitchFamily="18" charset="0"/>
              </a:rPr>
              <a:t>H(j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 (1-j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CR)/(1+j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CR)	----(4)</a:t>
            </a:r>
          </a:p>
        </p:txBody>
      </p:sp>
      <p:sp>
        <p:nvSpPr>
          <p:cNvPr id="7" name="Rectangle 6"/>
          <p:cNvSpPr/>
          <p:nvPr/>
        </p:nvSpPr>
        <p:spPr>
          <a:xfrm>
            <a:off x="971600" y="1844824"/>
            <a:ext cx="7571303"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sz="2400" b="1" dirty="0" smtClean="0">
                <a:latin typeface="Times New Roman" pitchFamily="18" charset="0"/>
                <a:cs typeface="Times New Roman" pitchFamily="18" charset="0"/>
              </a:rPr>
              <a:t>Magnitude of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a:t>
            </a:r>
            <a:r>
              <a:rPr lang="en-US" sz="2400" b="1" dirty="0" smtClean="0">
                <a:solidFill>
                  <a:schemeClr val="bg2"/>
                </a:solidFill>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p>
        </p:txBody>
      </p:sp>
      <p:sp>
        <p:nvSpPr>
          <p:cNvPr id="8" name="Rectangle 7"/>
          <p:cNvSpPr/>
          <p:nvPr/>
        </p:nvSpPr>
        <p:spPr>
          <a:xfrm>
            <a:off x="2483768" y="2483604"/>
            <a:ext cx="4775666" cy="92333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Phase of |H(j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-2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p:txBody>
      </p:sp>
      <p:sp>
        <p:nvSpPr>
          <p:cNvPr id="9" name="Rectangle 8"/>
          <p:cNvSpPr/>
          <p:nvPr/>
        </p:nvSpPr>
        <p:spPr>
          <a:xfrm>
            <a:off x="2117941" y="3553852"/>
            <a:ext cx="4245073"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l-GR" sz="2800" b="1" dirty="0" smtClean="0">
                <a:latin typeface="Times New Roman" pitchFamily="18" charset="0"/>
                <a:cs typeface="Times New Roman" pitchFamily="18" charset="0"/>
              </a:rPr>
              <a:t>ϕ</a:t>
            </a:r>
            <a:r>
              <a:rPr lang="en-US" sz="2800" b="1" smtClean="0">
                <a:latin typeface="Times New Roman" pitchFamily="18" charset="0"/>
                <a:cs typeface="Times New Roman" pitchFamily="18" charset="0"/>
              </a:rPr>
              <a:t>= -2 </a:t>
            </a:r>
            <a:r>
              <a:rPr lang="en-US" sz="2800" b="1" dirty="0" smtClean="0">
                <a:latin typeface="Times New Roman" pitchFamily="18" charset="0"/>
                <a:cs typeface="Times New Roman" pitchFamily="18" charset="0"/>
              </a:rPr>
              <a:t>tan</a:t>
            </a:r>
            <a:r>
              <a:rPr lang="en-US" sz="2800" b="1" baseline="30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(f/f</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ta-IN" b="1" dirty="0" smtClean="0">
                <a:latin typeface="Times New Roman" pitchFamily="18" charset="0"/>
                <a:cs typeface="Latha"/>
              </a:rPr>
              <a:t>ஃ</a:t>
            </a:r>
            <a:r>
              <a:rPr lang="en-US" b="1" dirty="0" smtClean="0">
                <a:latin typeface="Times New Roman" pitchFamily="18" charset="0"/>
                <a:cs typeface="Times New Roman" pitchFamily="18" charset="0"/>
              </a:rPr>
              <a:t> 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RC) </a:t>
            </a:r>
          </a:p>
        </p:txBody>
      </p:sp>
      <p:sp>
        <p:nvSpPr>
          <p:cNvPr id="10" name="Rectangle 9"/>
          <p:cNvSpPr/>
          <p:nvPr/>
        </p:nvSpPr>
        <p:spPr>
          <a:xfrm>
            <a:off x="4211960" y="4365104"/>
            <a:ext cx="2989921" cy="923330"/>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When, 	f=0;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-90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a:t>
            </a:r>
            <a:r>
              <a:rPr lang="el-GR" b="1" dirty="0" smtClean="0">
                <a:latin typeface="Times New Roman" pitchFamily="18" charset="0"/>
                <a:cs typeface="Times New Roman" pitchFamily="18" charset="0"/>
              </a:rPr>
              <a:t>α</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p:txBody>
      </p:sp>
      <p:sp>
        <p:nvSpPr>
          <p:cNvPr id="80898" name="AutoShape 2" descr="1 KHz All Pass Filter - YouSpi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899" name="Picture 3"/>
          <p:cNvPicPr>
            <a:picLocks noChangeAspect="1" noChangeArrowheads="1"/>
          </p:cNvPicPr>
          <p:nvPr/>
        </p:nvPicPr>
        <p:blipFill>
          <a:blip r:embed="rId2" cstate="print"/>
          <a:srcRect/>
          <a:stretch>
            <a:fillRect/>
          </a:stretch>
        </p:blipFill>
        <p:spPr bwMode="auto">
          <a:xfrm>
            <a:off x="0" y="4116672"/>
            <a:ext cx="3707904" cy="26246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srcRect/>
          <a:stretch>
            <a:fillRect/>
          </a:stretch>
        </p:blipFill>
        <p:spPr bwMode="auto">
          <a:xfrm>
            <a:off x="763327" y="1484785"/>
            <a:ext cx="7913129" cy="5223554"/>
          </a:xfrm>
          <a:prstGeom prst="rect">
            <a:avLst/>
          </a:prstGeom>
          <a:ln>
            <a:noFill/>
          </a:ln>
          <a:effectLst>
            <a:outerShdw blurRad="292100" dist="139700" dir="2700000" algn="tl" rotWithShape="0">
              <a:srgbClr val="333333">
                <a:alpha val="65000"/>
              </a:srgbClr>
            </a:outerShdw>
          </a:effectLst>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umming op-amp circu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564904"/>
            <a:ext cx="4877557" cy="2520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4"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13314" name="Picture 2" descr="summing amplifier output volt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6400" y="4402857"/>
            <a:ext cx="6795425" cy="136465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1916832"/>
            <a:ext cx="2062744"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Home Work</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2578464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pic>
        <p:nvPicPr>
          <p:cNvPr id="6" name="Picture 2" descr="D:\BMT 313\Images\fig 6.36.jpg"/>
          <p:cNvPicPr>
            <a:picLocks noChangeAspect="1" noChangeArrowheads="1"/>
          </p:cNvPicPr>
          <p:nvPr/>
        </p:nvPicPr>
        <p:blipFill>
          <a:blip r:embed="rId2" cstate="print"/>
          <a:srcRect t="2702" b="8109"/>
          <a:stretch>
            <a:fillRect/>
          </a:stretch>
        </p:blipFill>
        <p:spPr bwMode="auto">
          <a:xfrm>
            <a:off x="35496" y="1844824"/>
            <a:ext cx="9022654" cy="33786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1916832"/>
            <a:ext cx="9144000" cy="4032448"/>
          </a:xfrm>
        </p:spPr>
        <p:txBody>
          <a:bodyPr>
            <a:noAutofit/>
          </a:bodyPr>
          <a:lstStyle/>
          <a:p>
            <a:pPr algn="just">
              <a:defRPr/>
            </a:pPr>
            <a:r>
              <a:rPr lang="en-US" sz="2400" dirty="0" smtClean="0">
                <a:latin typeface="Times New Roman" pitchFamily="18" charset="0"/>
                <a:cs typeface="Times New Roman" pitchFamily="18" charset="0"/>
              </a:rPr>
              <a:t>Designed to provide constant gain to signals at all frequencies</a:t>
            </a:r>
          </a:p>
          <a:p>
            <a:pPr algn="just">
              <a:defRPr/>
            </a:pPr>
            <a:r>
              <a:rPr lang="en-US" sz="2400" dirty="0" smtClean="0">
                <a:latin typeface="Times New Roman" pitchFamily="18" charset="0"/>
                <a:cs typeface="Times New Roman" pitchFamily="18" charset="0"/>
              </a:rPr>
              <a:t>Ideally, cover entire frequency spectrum</a:t>
            </a:r>
          </a:p>
          <a:p>
            <a:pPr algn="just">
              <a:defRPr/>
            </a:pPr>
            <a:r>
              <a:rPr lang="en-US" sz="2400" dirty="0" smtClean="0">
                <a:latin typeface="Times New Roman" pitchFamily="18" charset="0"/>
                <a:cs typeface="Times New Roman" pitchFamily="18" charset="0"/>
              </a:rPr>
              <a:t>Flat amplitude response characteristic is quite different from those of other filters (LP, HP, BP, notch)</a:t>
            </a:r>
          </a:p>
          <a:p>
            <a:pPr algn="just">
              <a:defRPr/>
            </a:pPr>
            <a:r>
              <a:rPr lang="en-US" sz="2400" dirty="0" smtClean="0">
                <a:latin typeface="Times New Roman" pitchFamily="18" charset="0"/>
                <a:cs typeface="Times New Roman" pitchFamily="18" charset="0"/>
              </a:rPr>
              <a:t>Produce an output that is shifted in phase relative to input signal</a:t>
            </a:r>
          </a:p>
          <a:p>
            <a:pPr algn="just">
              <a:defRPr/>
            </a:pPr>
            <a:r>
              <a:rPr lang="en-US" sz="2400" dirty="0" smtClean="0">
                <a:latin typeface="Times New Roman" pitchFamily="18" charset="0"/>
                <a:cs typeface="Times New Roman" pitchFamily="18" charset="0"/>
              </a:rPr>
              <a:t>Figure: Output signal leads that of input</a:t>
            </a:r>
          </a:p>
          <a:p>
            <a:pPr algn="just">
              <a:defRPr/>
            </a:pPr>
            <a:r>
              <a:rPr lang="en-US" sz="2400" dirty="0" smtClean="0">
                <a:latin typeface="Times New Roman" pitchFamily="18" charset="0"/>
                <a:cs typeface="Times New Roman" pitchFamily="18" charset="0"/>
              </a:rPr>
              <a:t>For frequencies approaching 0, phase lead approaches 180°</a:t>
            </a:r>
          </a:p>
          <a:p>
            <a:pPr algn="just">
              <a:defRPr/>
            </a:pPr>
            <a:r>
              <a:rPr lang="en-US" sz="2400" dirty="0" smtClean="0">
                <a:latin typeface="Times New Roman" pitchFamily="18" charset="0"/>
                <a:cs typeface="Times New Roman" pitchFamily="18" charset="0"/>
              </a:rPr>
              <a:t>As frequency increases, phase lead of output approaches 0</a:t>
            </a:r>
          </a:p>
          <a:p>
            <a:pPr algn="just">
              <a:defRPr/>
            </a:pPr>
            <a:r>
              <a:rPr lang="en-US" sz="2400" dirty="0" smtClean="0">
                <a:latin typeface="Times New Roman" pitchFamily="18" charset="0"/>
                <a:cs typeface="Times New Roman" pitchFamily="18" charset="0"/>
              </a:rPr>
              <a:t>Phase angle: Ø = 2 tan</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[1/(2</a:t>
            </a:r>
            <a:r>
              <a:rPr lang="el-GR" sz="2400" dirty="0" smtClean="0">
                <a:latin typeface="Times New Roman" pitchFamily="18" charset="0"/>
                <a:cs typeface="Times New Roman" pitchFamily="18" charset="0"/>
              </a:rPr>
              <a:t>π</a:t>
            </a:r>
            <a:r>
              <a:rPr lang="en-US" sz="2400" dirty="0" smtClean="0">
                <a:latin typeface="Times New Roman" pitchFamily="18" charset="0"/>
                <a:cs typeface="Times New Roman" pitchFamily="18" charset="0"/>
              </a:rPr>
              <a:t>fR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1628800"/>
            <a:ext cx="1293944"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node ‘a’,</a:t>
            </a:r>
            <a:endParaRPr lang="en-US" dirty="0">
              <a:latin typeface="Times New Roman" pitchFamily="18" charset="0"/>
              <a:cs typeface="Times New Roman" pitchFamily="18" charset="0"/>
            </a:endParaRPr>
          </a:p>
        </p:txBody>
      </p:sp>
      <p:sp>
        <p:nvSpPr>
          <p:cNvPr id="5" name="TextBox 4"/>
          <p:cNvSpPr txBox="1"/>
          <p:nvPr/>
        </p:nvSpPr>
        <p:spPr>
          <a:xfrm>
            <a:off x="1324477" y="1988840"/>
            <a:ext cx="2970621"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 0</a:t>
            </a:r>
            <a:endParaRPr lang="en-US" sz="2000" dirty="0">
              <a:latin typeface="Times New Roman" pitchFamily="18" charset="0"/>
              <a:cs typeface="Times New Roman" pitchFamily="18" charset="0"/>
            </a:endParaRPr>
          </a:p>
        </p:txBody>
      </p:sp>
      <p:sp>
        <p:nvSpPr>
          <p:cNvPr id="6" name="TextBox 5"/>
          <p:cNvSpPr txBox="1"/>
          <p:nvPr/>
        </p:nvSpPr>
        <p:spPr>
          <a:xfrm>
            <a:off x="467544" y="2492896"/>
            <a:ext cx="1681871"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then, </a:t>
            </a:r>
            <a:endParaRPr lang="en-US" sz="2000" dirty="0">
              <a:latin typeface="Times New Roman" pitchFamily="18" charset="0"/>
              <a:cs typeface="Times New Roman" pitchFamily="18" charset="0"/>
            </a:endParaRPr>
          </a:p>
        </p:txBody>
      </p:sp>
      <p:sp>
        <p:nvSpPr>
          <p:cNvPr id="7" name="TextBox 6"/>
          <p:cNvSpPr txBox="1"/>
          <p:nvPr/>
        </p:nvSpPr>
        <p:spPr>
          <a:xfrm>
            <a:off x="1267045" y="2907158"/>
            <a:ext cx="3954929"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0</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 2V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	</a:t>
            </a:r>
            <a:r>
              <a:rPr lang="en-US" sz="2000" dirty="0" smtClean="0">
                <a:latin typeface="Times New Roman" pitchFamily="18" charset="0"/>
                <a:cs typeface="Times New Roman" pitchFamily="18" charset="0"/>
              </a:rPr>
              <a:t>   ------(1)</a:t>
            </a:r>
            <a:endParaRPr lang="en-US" sz="2000" baseline="30000" dirty="0">
              <a:latin typeface="Times New Roman" pitchFamily="18" charset="0"/>
              <a:cs typeface="Times New Roman" pitchFamily="18" charset="0"/>
            </a:endParaRPr>
          </a:p>
        </p:txBody>
      </p:sp>
      <p:sp>
        <p:nvSpPr>
          <p:cNvPr id="8" name="TextBox 7"/>
          <p:cNvSpPr txBox="1"/>
          <p:nvPr/>
        </p:nvSpPr>
        <p:spPr>
          <a:xfrm>
            <a:off x="547936" y="3563724"/>
            <a:ext cx="143020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At node ‘b’,</a:t>
            </a:r>
            <a:endParaRPr lang="en-US" sz="2000" dirty="0">
              <a:latin typeface="Times New Roman" pitchFamily="18" charset="0"/>
              <a:cs typeface="Times New Roman" pitchFamily="18" charset="0"/>
            </a:endParaRPr>
          </a:p>
        </p:txBody>
      </p:sp>
      <p:sp>
        <p:nvSpPr>
          <p:cNvPr id="9" name="TextBox 8"/>
          <p:cNvSpPr txBox="1"/>
          <p:nvPr/>
        </p:nvSpPr>
        <p:spPr>
          <a:xfrm>
            <a:off x="1476877" y="4005064"/>
            <a:ext cx="4600940" cy="70788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/(1/</a:t>
            </a:r>
            <a:r>
              <a:rPr lang="en-US" sz="2000" dirty="0" err="1" smtClean="0">
                <a:latin typeface="Times New Roman" pitchFamily="18" charset="0"/>
                <a:cs typeface="Times New Roman" pitchFamily="18" charset="0"/>
              </a:rPr>
              <a:t>sC</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-0/(R) = 0</a:t>
            </a:r>
          </a:p>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sCRV</a:t>
            </a:r>
            <a:r>
              <a:rPr lang="en-US" sz="2000" baseline="-25000" dirty="0" err="1"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		-----(2)</a:t>
            </a:r>
            <a:endParaRPr lang="en-US" sz="2000" dirty="0">
              <a:latin typeface="Times New Roman" pitchFamily="18" charset="0"/>
              <a:cs typeface="Times New Roman" pitchFamily="18" charset="0"/>
            </a:endParaRPr>
          </a:p>
        </p:txBody>
      </p:sp>
      <p:sp>
        <p:nvSpPr>
          <p:cNvPr id="10" name="TextBox 9"/>
          <p:cNvSpPr txBox="1"/>
          <p:nvPr/>
        </p:nvSpPr>
        <p:spPr>
          <a:xfrm>
            <a:off x="700336" y="4859868"/>
            <a:ext cx="4264950"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hence sub. Eqn. (2) in eqn. (1),</a:t>
            </a:r>
            <a:endParaRPr lang="en-US" sz="2000" dirty="0">
              <a:latin typeface="Times New Roman" pitchFamily="18" charset="0"/>
              <a:cs typeface="Times New Roman" pitchFamily="18" charset="0"/>
            </a:endParaRPr>
          </a:p>
        </p:txBody>
      </p:sp>
      <p:sp>
        <p:nvSpPr>
          <p:cNvPr id="11" name="TextBox 10"/>
          <p:cNvSpPr txBox="1"/>
          <p:nvPr/>
        </p:nvSpPr>
        <p:spPr>
          <a:xfrm>
            <a:off x="1979712" y="5589240"/>
            <a:ext cx="6362639"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(-1+sCR)/(1+sCR)	----(3)</a:t>
            </a:r>
          </a:p>
          <a:p>
            <a:r>
              <a:rPr lang="en-US" sz="2800" b="1" dirty="0" smtClean="0">
                <a:latin typeface="Times New Roman" pitchFamily="18" charset="0"/>
                <a:cs typeface="Times New Roman" pitchFamily="18" charset="0"/>
              </a:rPr>
              <a:t>H(s) = V</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/V</a:t>
            </a:r>
            <a:r>
              <a:rPr lang="en-US" sz="2800" b="1" baseline="-25000" dirty="0" smtClean="0">
                <a:latin typeface="Times New Roman" pitchFamily="18" charset="0"/>
                <a:cs typeface="Times New Roman" pitchFamily="18" charset="0"/>
              </a:rPr>
              <a:t>in</a:t>
            </a:r>
            <a:r>
              <a:rPr lang="en-US" sz="2800" b="1" dirty="0" smtClean="0">
                <a:latin typeface="Times New Roman" pitchFamily="18" charset="0"/>
                <a:cs typeface="Times New Roman" pitchFamily="18" charset="0"/>
              </a:rPr>
              <a:t> = (-1+sCR)/(1+sCR)</a:t>
            </a:r>
            <a:r>
              <a:rPr lang="en-US" sz="2000" dirty="0" smtClean="0">
                <a:latin typeface="Times New Roman" pitchFamily="18" charset="0"/>
                <a:cs typeface="Times New Roman" pitchFamily="18" charset="0"/>
              </a:rPr>
              <a:t>	----(4)</a:t>
            </a:r>
          </a:p>
        </p:txBody>
      </p:sp>
      <p:sp>
        <p:nvSpPr>
          <p:cNvPr id="12"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13" name="TextBox 12"/>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
        <p:nvSpPr>
          <p:cNvPr id="7" name="Rectangle 6"/>
          <p:cNvSpPr/>
          <p:nvPr/>
        </p:nvSpPr>
        <p:spPr>
          <a:xfrm>
            <a:off x="971600" y="1844824"/>
            <a:ext cx="7571303"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sz="2400" b="1" dirty="0" smtClean="0">
                <a:latin typeface="Times New Roman" pitchFamily="18" charset="0"/>
                <a:cs typeface="Times New Roman" pitchFamily="18" charset="0"/>
              </a:rPr>
              <a:t>Magnitude of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a:t>
            </a:r>
            <a:r>
              <a:rPr lang="en-US" sz="2400" b="1" dirty="0" smtClean="0">
                <a:solidFill>
                  <a:schemeClr val="bg2"/>
                </a:solidFill>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p>
        </p:txBody>
      </p:sp>
      <p:sp>
        <p:nvSpPr>
          <p:cNvPr id="8" name="Rectangle 7"/>
          <p:cNvSpPr/>
          <p:nvPr/>
        </p:nvSpPr>
        <p:spPr>
          <a:xfrm>
            <a:off x="2483768" y="2483604"/>
            <a:ext cx="5137945" cy="92333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Phase of |H(j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CR/(-1))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180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 </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-2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p:txBody>
      </p:sp>
      <p:sp>
        <p:nvSpPr>
          <p:cNvPr id="9" name="Rectangle 8"/>
          <p:cNvSpPr/>
          <p:nvPr/>
        </p:nvSpPr>
        <p:spPr>
          <a:xfrm>
            <a:off x="3298696" y="3553852"/>
            <a:ext cx="5017720"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l-GR" sz="2800" b="1" dirty="0" smtClean="0">
                <a:latin typeface="Times New Roman" pitchFamily="18" charset="0"/>
                <a:cs typeface="Times New Roman" pitchFamily="18" charset="0"/>
              </a:rPr>
              <a:t>ϕ</a:t>
            </a:r>
            <a:r>
              <a:rPr lang="en-US" sz="2800" b="1" dirty="0" smtClean="0">
                <a:latin typeface="Times New Roman" pitchFamily="18" charset="0"/>
                <a:cs typeface="Times New Roman" pitchFamily="18" charset="0"/>
              </a:rPr>
              <a:t>= 180</a:t>
            </a:r>
            <a:r>
              <a:rPr lang="en-US" sz="2800" b="1" dirty="0" smtClean="0">
                <a:latin typeface="Univers 57 Condensed"/>
                <a:cs typeface="Times New Roman" pitchFamily="18" charset="0"/>
              </a:rPr>
              <a:t>°</a:t>
            </a:r>
            <a:r>
              <a:rPr lang="en-US" sz="2800" b="1" dirty="0" smtClean="0">
                <a:latin typeface="Times New Roman" pitchFamily="18" charset="0"/>
                <a:cs typeface="Times New Roman" pitchFamily="18" charset="0"/>
              </a:rPr>
              <a:t>- 2 tan</a:t>
            </a:r>
            <a:r>
              <a:rPr lang="en-US" sz="2800" b="1" baseline="30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(f/f</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ta-IN" b="1" dirty="0" smtClean="0">
                <a:latin typeface="Times New Roman" pitchFamily="18" charset="0"/>
                <a:cs typeface="Latha"/>
              </a:rPr>
              <a:t>ஃ</a:t>
            </a:r>
            <a:r>
              <a:rPr lang="en-US" b="1" dirty="0" smtClean="0">
                <a:latin typeface="Times New Roman" pitchFamily="18" charset="0"/>
                <a:cs typeface="Times New Roman" pitchFamily="18" charset="0"/>
              </a:rPr>
              <a:t> 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RC) </a:t>
            </a:r>
          </a:p>
        </p:txBody>
      </p:sp>
      <p:sp>
        <p:nvSpPr>
          <p:cNvPr id="10" name="Rectangle 9"/>
          <p:cNvSpPr/>
          <p:nvPr/>
        </p:nvSpPr>
        <p:spPr>
          <a:xfrm>
            <a:off x="5526743" y="4221088"/>
            <a:ext cx="2861681" cy="923330"/>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When, 	f=0;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90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a:t>
            </a:r>
            <a:r>
              <a:rPr lang="el-GR" b="1" dirty="0" smtClean="0">
                <a:latin typeface="Times New Roman" pitchFamily="18" charset="0"/>
                <a:cs typeface="Times New Roman" pitchFamily="18" charset="0"/>
              </a:rPr>
              <a:t>α</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p:txBody>
      </p:sp>
      <p:pic>
        <p:nvPicPr>
          <p:cNvPr id="11" name="Picture 1"/>
          <p:cNvPicPr>
            <a:picLocks noChangeAspect="1" noChangeArrowheads="1"/>
          </p:cNvPicPr>
          <p:nvPr/>
        </p:nvPicPr>
        <p:blipFill>
          <a:blip r:embed="rId2" cstate="print"/>
          <a:srcRect/>
          <a:stretch>
            <a:fillRect/>
          </a:stretch>
        </p:blipFill>
        <p:spPr bwMode="auto">
          <a:xfrm>
            <a:off x="0" y="3738686"/>
            <a:ext cx="3119314" cy="31193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Solved: A 1VPP Sine Wave Of Frequency 10Hz Is Applied To A... | Chegg.com"/>
          <p:cNvPicPr>
            <a:picLocks noChangeAspect="1" noChangeArrowheads="1"/>
          </p:cNvPicPr>
          <p:nvPr/>
        </p:nvPicPr>
        <p:blipFill>
          <a:blip r:embed="rId2" cstate="print"/>
          <a:srcRect b="9949"/>
          <a:stretch>
            <a:fillRect/>
          </a:stretch>
        </p:blipFill>
        <p:spPr bwMode="auto">
          <a:xfrm>
            <a:off x="14991" y="1124744"/>
            <a:ext cx="9098104" cy="5616624"/>
          </a:xfrm>
          <a:prstGeom prst="rect">
            <a:avLst/>
          </a:prstGeom>
          <a:noFill/>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6" name="Rectangle 5"/>
          <p:cNvSpPr/>
          <p:nvPr/>
        </p:nvSpPr>
        <p:spPr>
          <a:xfrm>
            <a:off x="762000" y="1676400"/>
            <a:ext cx="8001000"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comparator</a:t>
            </a:r>
            <a:r>
              <a:rPr lang="en-US" sz="2000" dirty="0" smtClean="0">
                <a:latin typeface="Times New Roman" pitchFamily="18" charset="0"/>
                <a:cs typeface="Times New Roman" pitchFamily="18" charset="0"/>
              </a:rPr>
              <a:t> is an electronic circuit, which compares the two inputs that are applied to it and produces an output. </a:t>
            </a:r>
          </a:p>
          <a:p>
            <a:pPr marL="465138" indent="-465138" algn="just">
              <a:buFont typeface="Wingdings" pitchFamily="2" charset="2"/>
              <a:buChar char="Ø"/>
            </a:pPr>
            <a:r>
              <a:rPr lang="en-US" sz="2000" dirty="0" smtClean="0">
                <a:latin typeface="Times New Roman" pitchFamily="18" charset="0"/>
                <a:cs typeface="Times New Roman" pitchFamily="18" charset="0"/>
              </a:rPr>
              <a:t>The output value of the comparator indicates which of the inputs is </a:t>
            </a:r>
            <a:r>
              <a:rPr lang="en-US" sz="2400" b="1" dirty="0" smtClean="0">
                <a:latin typeface="Times New Roman" pitchFamily="18" charset="0"/>
                <a:cs typeface="Times New Roman" pitchFamily="18" charset="0"/>
              </a:rPr>
              <a:t>greater or lesser</a:t>
            </a:r>
            <a:r>
              <a:rPr lang="en-US" sz="24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Ø"/>
            </a:pPr>
            <a:r>
              <a:rPr lang="en-US" sz="2000" dirty="0" smtClean="0">
                <a:latin typeface="Times New Roman" pitchFamily="18" charset="0"/>
                <a:cs typeface="Times New Roman" pitchFamily="18" charset="0"/>
              </a:rPr>
              <a:t>Comparator falls under </a:t>
            </a:r>
            <a:r>
              <a:rPr lang="en-US" sz="2400" b="1" dirty="0" smtClean="0">
                <a:latin typeface="Times New Roman" pitchFamily="18" charset="0"/>
                <a:cs typeface="Times New Roman" pitchFamily="18" charset="0"/>
              </a:rPr>
              <a:t>non-linear applications </a:t>
            </a:r>
            <a:r>
              <a:rPr lang="en-US" sz="2000" dirty="0" smtClean="0">
                <a:latin typeface="Times New Roman" pitchFamily="18" charset="0"/>
                <a:cs typeface="Times New Roman" pitchFamily="18" charset="0"/>
              </a:rPr>
              <a:t>of ICs.</a:t>
            </a:r>
            <a:endParaRPr lang="en-US" sz="2000" dirty="0">
              <a:latin typeface="Times New Roman" pitchFamily="18" charset="0"/>
              <a:cs typeface="Times New Roman" pitchFamily="18" charset="0"/>
            </a:endParaRPr>
          </a:p>
        </p:txBody>
      </p:sp>
      <p:sp>
        <p:nvSpPr>
          <p:cNvPr id="7" name="Rectangle 6"/>
          <p:cNvSpPr/>
          <p:nvPr/>
        </p:nvSpPr>
        <p:spPr>
          <a:xfrm>
            <a:off x="22495" y="3810000"/>
            <a:ext cx="238610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Comparators</a:t>
            </a:r>
            <a:endParaRPr lang="en-US" b="1" dirty="0">
              <a:latin typeface="Times New Roman" pitchFamily="18" charset="0"/>
              <a:cs typeface="Times New Roman" pitchFamily="18" charset="0"/>
            </a:endParaRPr>
          </a:p>
        </p:txBody>
      </p:sp>
      <p:sp>
        <p:nvSpPr>
          <p:cNvPr id="8" name="Rectangle 7"/>
          <p:cNvSpPr/>
          <p:nvPr/>
        </p:nvSpPr>
        <p:spPr>
          <a:xfrm>
            <a:off x="2286000" y="4306669"/>
            <a:ext cx="4572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dirty="0" smtClean="0">
                <a:latin typeface="Times New Roman" pitchFamily="18" charset="0"/>
                <a:cs typeface="Times New Roman" pitchFamily="18" charset="0"/>
              </a:rPr>
              <a:t>Comparators are of two types :</a:t>
            </a:r>
            <a:r>
              <a:rPr lang="en-US" b="1" dirty="0" smtClean="0">
                <a:latin typeface="Times New Roman" pitchFamily="18" charset="0"/>
                <a:cs typeface="Times New Roman" pitchFamily="18" charset="0"/>
              </a:rPr>
              <a:t> </a:t>
            </a:r>
          </a:p>
          <a:p>
            <a:pPr marL="342900" indent="-342900">
              <a:buFont typeface="+mj-lt"/>
              <a:buAutoNum type="arabicPeriod"/>
            </a:pPr>
            <a:r>
              <a:rPr lang="en-US" b="1" dirty="0" smtClean="0">
                <a:latin typeface="Times New Roman" pitchFamily="18" charset="0"/>
                <a:cs typeface="Times New Roman" pitchFamily="18" charset="0"/>
              </a:rPr>
              <a:t>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p>
          <a:p>
            <a:pPr marL="342900" indent="-342900">
              <a:buFont typeface="+mj-lt"/>
              <a:buAutoNum type="arabicPeriod"/>
            </a:pP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endParaRPr lang="en-US" b="1" dirty="0">
              <a:latin typeface="Times New Roman" pitchFamily="18" charset="0"/>
              <a:cs typeface="Times New Roman"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766887" y="990600"/>
            <a:ext cx="5853113" cy="2827909"/>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Comparators</a:t>
            </a:r>
          </a:p>
        </p:txBody>
      </p:sp>
      <p:sp>
        <p:nvSpPr>
          <p:cNvPr id="6" name="TextBox 5"/>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7" name="Rectangle 6"/>
          <p:cNvSpPr/>
          <p:nvPr/>
        </p:nvSpPr>
        <p:spPr>
          <a:xfrm>
            <a:off x="304800" y="3962400"/>
            <a:ext cx="8610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less than the DC voltage level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&lt;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As the non-inverting (positive) input of the comparator is less than the inverting (negative) input, the output will be </a:t>
            </a:r>
            <a:r>
              <a:rPr lang="en-US" b="1" dirty="0" smtClean="0">
                <a:latin typeface="Times New Roman" pitchFamily="18" charset="0"/>
                <a:cs typeface="Times New Roman" pitchFamily="18" charset="0"/>
              </a:rPr>
              <a:t>LOW</a:t>
            </a:r>
            <a:r>
              <a:rPr lang="en-US" dirty="0" smtClean="0">
                <a:latin typeface="Times New Roman" pitchFamily="18" charset="0"/>
                <a:cs typeface="Times New Roman" pitchFamily="18" charset="0"/>
              </a:rPr>
              <a:t> and at the negative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resulting in a negative saturation of the output.</a:t>
            </a:r>
            <a:endParaRPr lang="en-US" dirty="0">
              <a:latin typeface="Times New Roman" pitchFamily="18" charset="0"/>
              <a:cs typeface="Times New Roman" pitchFamily="18" charset="0"/>
            </a:endParaRPr>
          </a:p>
        </p:txBody>
      </p:sp>
      <p:sp>
        <p:nvSpPr>
          <p:cNvPr id="8" name="Rectangle 7"/>
          <p:cNvSpPr/>
          <p:nvPr/>
        </p:nvSpPr>
        <p:spPr>
          <a:xfrm>
            <a:off x="304800" y="5103674"/>
            <a:ext cx="8610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If we now increase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so that its value is greater than the reference voltage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on the inverting input, the output voltage rapidly switches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towards the positive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resulting in a positive saturation of the output. </a:t>
            </a:r>
            <a:endParaRPr lang="en-US" dirty="0">
              <a:latin typeface="Times New Roman" pitchFamily="18" charset="0"/>
              <a:cs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7" name="Rectangle 6"/>
          <p:cNvSpPr/>
          <p:nvPr/>
        </p:nvSpPr>
        <p:spPr>
          <a:xfrm>
            <a:off x="1143000" y="1524000"/>
            <a:ext cx="7467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 </a:t>
            </a:r>
            <a:r>
              <a:rPr lang="en-US" b="1" dirty="0" smtClean="0">
                <a:latin typeface="Times New Roman" pitchFamily="18" charset="0"/>
                <a:cs typeface="Times New Roman" pitchFamily="18" charset="0"/>
              </a:rPr>
              <a:t>inverting comparator</a:t>
            </a:r>
            <a:r>
              <a:rPr lang="en-US" dirty="0" smtClean="0">
                <a:latin typeface="Times New Roman" pitchFamily="18" charset="0"/>
                <a:cs typeface="Times New Roman" pitchFamily="18" charset="0"/>
              </a:rPr>
              <a:t> is an op-amp based comparator for which a reference voltage is applied to its non-inverting terminal and the input voltage is applied to its inverting terminal.</a:t>
            </a:r>
            <a:endParaRPr lang="en-US" dirty="0">
              <a:latin typeface="Times New Roman" pitchFamily="18" charset="0"/>
              <a:cs typeface="Times New Roman" pitchFamily="18" charset="0"/>
            </a:endParaRPr>
          </a:p>
        </p:txBody>
      </p:sp>
      <p:pic>
        <p:nvPicPr>
          <p:cNvPr id="1026" name="Picture 2" descr="Inverting Comparators"/>
          <p:cNvPicPr>
            <a:picLocks noChangeAspect="1" noChangeArrowheads="1"/>
          </p:cNvPicPr>
          <p:nvPr/>
        </p:nvPicPr>
        <p:blipFill>
          <a:blip r:embed="rId2" cstate="print"/>
          <a:srcRect/>
          <a:stretch>
            <a:fillRect/>
          </a:stretch>
        </p:blipFill>
        <p:spPr bwMode="auto">
          <a:xfrm>
            <a:off x="2209800" y="2590800"/>
            <a:ext cx="5715000" cy="3219451"/>
          </a:xfrm>
          <a:prstGeom prst="rect">
            <a:avLst/>
          </a:prstGeom>
          <a:ln>
            <a:no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0" y="60198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6" name="Rectangle 3"/>
          <p:cNvSpPr>
            <a:spLocks noChangeArrowheads="1"/>
          </p:cNvSpPr>
          <p:nvPr/>
        </p:nvSpPr>
        <p:spPr bwMode="auto">
          <a:xfrm>
            <a:off x="0" y="12954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15361" name="Rectangle 1"/>
          <p:cNvSpPr>
            <a:spLocks noChangeArrowheads="1"/>
          </p:cNvSpPr>
          <p:nvPr/>
        </p:nvSpPr>
        <p:spPr bwMode="auto">
          <a:xfrm>
            <a:off x="152400" y="2133600"/>
            <a:ext cx="8839200" cy="12003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04813" marR="0" lvl="0" indent="-404813"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voltage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04813" marR="0" lvl="0" indent="-404813"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5363" name="Picture 3" descr="Inverting Comparators Eg"/>
          <p:cNvPicPr>
            <a:picLocks noChangeAspect="1" noChangeArrowheads="1"/>
          </p:cNvPicPr>
          <p:nvPr/>
        </p:nvPicPr>
        <p:blipFill>
          <a:blip r:embed="rId2" cstate="print"/>
          <a:srcRect/>
          <a:stretch>
            <a:fillRect/>
          </a:stretch>
        </p:blipFill>
        <p:spPr bwMode="auto">
          <a:xfrm>
            <a:off x="1752600" y="3429000"/>
            <a:ext cx="5715000" cy="321945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1315283"/>
            <a:ext cx="4495800" cy="4247317"/>
          </a:xfrm>
          <a:prstGeom prst="rect">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inverting comparator is; </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op-amp is greater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positive half cycle of the sinusoidal input signal.</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the op-amp is less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negative half cycle of the sinusoidal input signal.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pic>
        <p:nvPicPr>
          <p:cNvPr id="16387" name="Picture 3" descr="Sinusoidal Input Signal"/>
          <p:cNvPicPr>
            <a:picLocks noChangeAspect="1" noChangeArrowheads="1"/>
          </p:cNvPicPr>
          <p:nvPr/>
        </p:nvPicPr>
        <p:blipFill>
          <a:blip r:embed="rId2" cstate="print"/>
          <a:srcRect/>
          <a:stretch>
            <a:fillRect/>
          </a:stretch>
        </p:blipFill>
        <p:spPr bwMode="auto">
          <a:xfrm>
            <a:off x="4524210" y="1295400"/>
            <a:ext cx="4619790" cy="4419600"/>
          </a:xfrm>
          <a:prstGeom prst="rect">
            <a:avLst/>
          </a:prstGeom>
          <a:ln>
            <a:noFill/>
          </a:ln>
          <a:effectLst>
            <a:outerShdw blurRad="292100" dist="139700" dir="2700000" algn="tl" rotWithShape="0">
              <a:srgbClr val="333333">
                <a:alpha val="65000"/>
              </a:srgbClr>
            </a:outerShdw>
          </a:effectLst>
        </p:spPr>
      </p:pic>
      <p:sp>
        <p:nvSpPr>
          <p:cNvPr id="16388" name="Rectangle 4"/>
          <p:cNvSpPr>
            <a:spLocks noChangeArrowheads="1"/>
          </p:cNvSpPr>
          <p:nvPr/>
        </p:nvSpPr>
        <p:spPr bwMode="auto">
          <a:xfrm>
            <a:off x="990600" y="5934670"/>
            <a:ext cx="7848600" cy="923330"/>
          </a:xfrm>
          <a:prstGeom prst="rect">
            <a:avLst/>
          </a:prstGeom>
          <a:solidFill>
            <a:schemeClr val="accent5">
              <a:lumMod val="20000"/>
              <a:lumOff val="80000"/>
            </a:schemeClr>
          </a:solidFill>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465138" indent="-465138" algn="just" fontAlgn="base">
              <a:spcBef>
                <a:spcPct val="0"/>
              </a:spcBef>
              <a:spcAft>
                <a:spcPct val="0"/>
              </a:spcAft>
              <a:buFont typeface="Wingdings" pitchFamily="2" charset="2"/>
              <a:buChar char="ü"/>
            </a:pPr>
            <a:r>
              <a:rPr lang="en-US" dirty="0">
                <a:latin typeface="Times New Roman" pitchFamily="18" charset="0"/>
                <a:cs typeface="Times New Roman" pitchFamily="18" charset="0"/>
              </a:rPr>
              <a:t>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he output transitions either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Output changes its value when the input is crossing zero volts.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inverting zero crossing detector.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723565"/>
            <a:ext cx="6150869" cy="4281487"/>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200968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amp 741 IC Inverting Comparator Circuit"/>
          <p:cNvPicPr>
            <a:picLocks noChangeAspect="1" noChangeArrowheads="1"/>
          </p:cNvPicPr>
          <p:nvPr/>
        </p:nvPicPr>
        <p:blipFill>
          <a:blip r:embed="rId2" cstate="print"/>
          <a:srcRect/>
          <a:stretch>
            <a:fillRect/>
          </a:stretch>
        </p:blipFill>
        <p:spPr bwMode="auto">
          <a:xfrm>
            <a:off x="1" y="655820"/>
            <a:ext cx="3751354" cy="3200400"/>
          </a:xfrm>
          <a:prstGeom prst="rect">
            <a:avLst/>
          </a:prstGeom>
          <a:ln>
            <a:noFill/>
          </a:ln>
          <a:effectLst>
            <a:softEdge rad="112500"/>
          </a:effectLst>
        </p:spPr>
      </p:pic>
      <p:pic>
        <p:nvPicPr>
          <p:cNvPr id="5" name="Picture 4" descr="741 IC Op-Amp Inverting Comparator Waveform"/>
          <p:cNvPicPr>
            <a:picLocks noChangeAspect="1" noChangeArrowheads="1"/>
          </p:cNvPicPr>
          <p:nvPr/>
        </p:nvPicPr>
        <p:blipFill>
          <a:blip r:embed="rId3" cstate="print"/>
          <a:srcRect/>
          <a:stretch>
            <a:fillRect/>
          </a:stretch>
        </p:blipFill>
        <p:spPr bwMode="auto">
          <a:xfrm>
            <a:off x="2057400" y="2879360"/>
            <a:ext cx="6981825" cy="3838576"/>
          </a:xfrm>
          <a:prstGeom prst="rect">
            <a:avLst/>
          </a:prstGeom>
          <a:ln>
            <a:noFill/>
          </a:ln>
          <a:effectLst>
            <a:softEdge rad="112500"/>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267200" y="1447800"/>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8412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a:t>
            </a:r>
          </a:p>
        </p:txBody>
      </p:sp>
      <p:sp>
        <p:nvSpPr>
          <p:cNvPr id="6" name="Rectangle 5"/>
          <p:cNvSpPr/>
          <p:nvPr/>
        </p:nvSpPr>
        <p:spPr>
          <a:xfrm>
            <a:off x="304800" y="1524000"/>
            <a:ext cx="84582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A non-inverting comparator is an op-amp based comparator for which a reference voltage is applied to its inverting terminal and the input voltage is applied to its non-inverting terminal. </a:t>
            </a:r>
            <a:endParaRPr lang="en-US" dirty="0">
              <a:latin typeface="Times New Roman" pitchFamily="18" charset="0"/>
              <a:cs typeface="Times New Roman" pitchFamily="18" charset="0"/>
            </a:endParaRPr>
          </a:p>
          <a:p>
            <a:pPr marL="465138" indent="-465138" algn="just">
              <a:buFont typeface="Wingdings" pitchFamily="2" charset="2"/>
              <a:buChar char="Ø"/>
            </a:pPr>
            <a:r>
              <a:rPr lang="en-US" dirty="0" smtClean="0">
                <a:latin typeface="Times New Roman" pitchFamily="18" charset="0"/>
                <a:cs typeface="Times New Roman" pitchFamily="18" charset="0"/>
              </a:rPr>
              <a:t>This op-amp based comparator is called as </a:t>
            </a: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comparator because the input voltage, which has to be compared is applied to the non-inverting terminal of the op-amp.</a:t>
            </a:r>
            <a:endParaRPr lang="en-US" dirty="0">
              <a:latin typeface="Times New Roman" pitchFamily="18" charset="0"/>
              <a:cs typeface="Times New Roman" pitchFamily="18" charset="0"/>
            </a:endParaRPr>
          </a:p>
        </p:txBody>
      </p:sp>
      <p:pic>
        <p:nvPicPr>
          <p:cNvPr id="17410" name="Picture 2" descr="Circuit Diagram"/>
          <p:cNvPicPr>
            <a:picLocks noChangeAspect="1" noChangeArrowheads="1"/>
          </p:cNvPicPr>
          <p:nvPr/>
        </p:nvPicPr>
        <p:blipFill>
          <a:blip r:embed="rId2" cstate="print"/>
          <a:srcRect/>
          <a:stretch>
            <a:fillRect/>
          </a:stretch>
        </p:blipFill>
        <p:spPr bwMode="auto">
          <a:xfrm>
            <a:off x="1981200" y="3352800"/>
            <a:ext cx="5715000" cy="32956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8433" name="Rectangle 1"/>
          <p:cNvSpPr>
            <a:spLocks noChangeArrowheads="1"/>
          </p:cNvSpPr>
          <p:nvPr/>
        </p:nvSpPr>
        <p:spPr bwMode="auto">
          <a:xfrm>
            <a:off x="304800" y="1295400"/>
            <a:ext cx="8763000" cy="2031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input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lang="en-US" dirty="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8435" name="Picture 3" descr="Output Waveform"/>
          <p:cNvPicPr>
            <a:picLocks noChangeAspect="1" noChangeArrowheads="1"/>
          </p:cNvPicPr>
          <p:nvPr/>
        </p:nvPicPr>
        <p:blipFill>
          <a:blip r:embed="rId2" cstate="print"/>
          <a:srcRect/>
          <a:stretch>
            <a:fillRect/>
          </a:stretch>
        </p:blipFill>
        <p:spPr bwMode="auto">
          <a:xfrm>
            <a:off x="2057400" y="3429000"/>
            <a:ext cx="5715000" cy="32575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inusoidal Output Signal"/>
          <p:cNvPicPr>
            <a:picLocks noChangeAspect="1" noChangeArrowheads="1"/>
          </p:cNvPicPr>
          <p:nvPr/>
        </p:nvPicPr>
        <p:blipFill>
          <a:blip r:embed="rId2" cstate="print"/>
          <a:srcRect/>
          <a:stretch>
            <a:fillRect/>
          </a:stretch>
        </p:blipFill>
        <p:spPr bwMode="auto">
          <a:xfrm>
            <a:off x="4636394" y="1066800"/>
            <a:ext cx="4507606" cy="42672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9459" name="Rectangle 3"/>
          <p:cNvSpPr>
            <a:spLocks noChangeArrowheads="1"/>
          </p:cNvSpPr>
          <p:nvPr/>
        </p:nvSpPr>
        <p:spPr bwMode="auto">
          <a:xfrm>
            <a:off x="0" y="1371600"/>
            <a:ext cx="4495800" cy="3970318"/>
          </a:xfrm>
          <a:prstGeom prst="rect">
            <a:avLst/>
          </a:prstGeom>
          <a:solidFill>
            <a:schemeClr val="accent6">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4163" marR="0" lvl="0" indent="-284163"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greater than zero volts. Hence, the output value of a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positive half cycle of the sinusoidal input signal.</a:t>
            </a:r>
          </a:p>
          <a:p>
            <a:pPr marL="284163" marR="0" lvl="0" indent="-284163"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less than zero volts. Hence, the output value of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negative half cycle of the sinusoidal input signal. </a:t>
            </a:r>
          </a:p>
        </p:txBody>
      </p:sp>
      <p:sp>
        <p:nvSpPr>
          <p:cNvPr id="8" name="Rectangle 7"/>
          <p:cNvSpPr/>
          <p:nvPr/>
        </p:nvSpPr>
        <p:spPr>
          <a:xfrm>
            <a:off x="762000" y="5486400"/>
            <a:ext cx="78486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4488" indent="-344488" algn="just">
              <a:buFont typeface="Wingdings" pitchFamily="2" charset="2"/>
              <a:buChar char="Ø"/>
            </a:pP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he output transitions either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or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344488" indent="-344488" algn="just">
              <a:buFont typeface="Wingdings" pitchFamily="2" charset="2"/>
              <a:buChar char="Ø"/>
            </a:pPr>
            <a:r>
              <a:rPr lang="en-US" dirty="0" smtClean="0">
                <a:latin typeface="Times New Roman" pitchFamily="18" charset="0"/>
                <a:cs typeface="Times New Roman" pitchFamily="18" charset="0"/>
              </a:rPr>
              <a:t>The output changes its value when the input is crossing zero volts. </a:t>
            </a:r>
          </a:p>
          <a:p>
            <a:pPr marL="344488" indent="-344488" algn="just">
              <a:buFont typeface="Wingdings" pitchFamily="2" charset="2"/>
              <a:buChar char="Ø"/>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non-inverting zero crossing detector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419600" y="1524000"/>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pic>
        <p:nvPicPr>
          <p:cNvPr id="21510" name="Picture 6" descr="741 IC Non-Inverting Comparator Circuit"/>
          <p:cNvPicPr>
            <a:picLocks noChangeAspect="1" noChangeArrowheads="1"/>
          </p:cNvPicPr>
          <p:nvPr/>
        </p:nvPicPr>
        <p:blipFill>
          <a:blip r:embed="rId2" cstate="print"/>
          <a:srcRect/>
          <a:stretch>
            <a:fillRect/>
          </a:stretch>
        </p:blipFill>
        <p:spPr bwMode="auto">
          <a:xfrm>
            <a:off x="0" y="762000"/>
            <a:ext cx="3886200" cy="2987517"/>
          </a:xfrm>
          <a:prstGeom prst="rect">
            <a:avLst/>
          </a:prstGeom>
          <a:ln>
            <a:noFill/>
          </a:ln>
          <a:effectLst>
            <a:softEdge rad="112500"/>
          </a:effectLst>
        </p:spPr>
      </p:pic>
      <p:pic>
        <p:nvPicPr>
          <p:cNvPr id="21512" name="Picture 8" descr="741 IC Op-Amp Non-Inverting Comparator Waveform"/>
          <p:cNvPicPr>
            <a:picLocks noChangeAspect="1" noChangeArrowheads="1"/>
          </p:cNvPicPr>
          <p:nvPr/>
        </p:nvPicPr>
        <p:blipFill>
          <a:blip r:embed="rId3" cstate="print"/>
          <a:srcRect/>
          <a:stretch>
            <a:fillRect/>
          </a:stretch>
        </p:blipFill>
        <p:spPr bwMode="auto">
          <a:xfrm>
            <a:off x="2276475" y="3028949"/>
            <a:ext cx="6867525" cy="3829051"/>
          </a:xfrm>
          <a:prstGeom prst="rect">
            <a:avLst/>
          </a:prstGeom>
          <a:ln>
            <a:noFill/>
          </a:ln>
          <a:effectLst>
            <a:softEdge rad="112500"/>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3513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Applications</a:t>
            </a:r>
            <a:endParaRPr lang="en-US" b="1" dirty="0" smtClean="0">
              <a:latin typeface="Times New Roman" pitchFamily="18" charset="0"/>
              <a:cs typeface="Times New Roman" pitchFamily="18" charset="0"/>
            </a:endParaRPr>
          </a:p>
        </p:txBody>
      </p:sp>
      <p:sp>
        <p:nvSpPr>
          <p:cNvPr id="6" name="Rectangle 5"/>
          <p:cNvSpPr/>
          <p:nvPr/>
        </p:nvSpPr>
        <p:spPr>
          <a:xfrm>
            <a:off x="1447800" y="1828800"/>
            <a:ext cx="4114800" cy="193899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buFont typeface="+mj-lt"/>
              <a:buAutoNum type="arabicPeriod"/>
            </a:pPr>
            <a:r>
              <a:rPr lang="en-US" sz="2400" b="1" dirty="0" smtClean="0">
                <a:latin typeface="Times New Roman" pitchFamily="18" charset="0"/>
                <a:cs typeface="Times New Roman" pitchFamily="18" charset="0"/>
              </a:rPr>
              <a:t>Zero crossing detector</a:t>
            </a:r>
          </a:p>
          <a:p>
            <a:pPr marL="342900" indent="-342900">
              <a:buFont typeface="+mj-lt"/>
              <a:buAutoNum type="arabicPeriod"/>
            </a:pPr>
            <a:r>
              <a:rPr lang="en-US" sz="2400" b="1" dirty="0" smtClean="0">
                <a:latin typeface="Times New Roman" pitchFamily="18" charset="0"/>
                <a:cs typeface="Times New Roman" pitchFamily="18" charset="0"/>
              </a:rPr>
              <a:t>Window Detector</a:t>
            </a:r>
          </a:p>
          <a:p>
            <a:pPr marL="342900" indent="-342900">
              <a:buFont typeface="+mj-lt"/>
              <a:buAutoNum type="arabicPeriod"/>
            </a:pPr>
            <a:r>
              <a:rPr lang="en-US" sz="2400" b="1" dirty="0" smtClean="0">
                <a:latin typeface="Times New Roman" pitchFamily="18" charset="0"/>
                <a:cs typeface="Times New Roman" pitchFamily="18" charset="0"/>
              </a:rPr>
              <a:t>Time Marker generator</a:t>
            </a:r>
          </a:p>
          <a:p>
            <a:pPr marL="342900" indent="-342900">
              <a:buFont typeface="+mj-lt"/>
              <a:buAutoNum type="arabicPeriod"/>
            </a:pPr>
            <a:r>
              <a:rPr lang="en-US" sz="2400" b="1" dirty="0" smtClean="0">
                <a:latin typeface="Times New Roman" pitchFamily="18" charset="0"/>
                <a:cs typeface="Times New Roman" pitchFamily="18" charset="0"/>
              </a:rPr>
              <a:t>Phase meter</a:t>
            </a:r>
          </a:p>
          <a:p>
            <a:pPr marL="342900" indent="-342900">
              <a:buFont typeface="+mj-lt"/>
              <a:buAutoNum type="arabicPeriod"/>
            </a:pPr>
            <a:r>
              <a:rPr lang="en-US" sz="2400" b="1" dirty="0" smtClean="0">
                <a:latin typeface="Times New Roman" pitchFamily="18" charset="0"/>
                <a:cs typeface="Times New Roman" pitchFamily="18" charset="0"/>
              </a:rPr>
              <a:t>Schmitt trigger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83983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Zero crossing detector</a:t>
            </a:r>
          </a:p>
        </p:txBody>
      </p:sp>
      <p:pic>
        <p:nvPicPr>
          <p:cNvPr id="1026" name="Picture 2" descr="Zero Crossing Detector Circuit"/>
          <p:cNvPicPr>
            <a:picLocks noChangeAspect="1" noChangeArrowheads="1"/>
          </p:cNvPicPr>
          <p:nvPr/>
        </p:nvPicPr>
        <p:blipFill>
          <a:blip r:embed="rId2" cstate="print"/>
          <a:srcRect/>
          <a:stretch>
            <a:fillRect/>
          </a:stretch>
        </p:blipFill>
        <p:spPr bwMode="auto">
          <a:xfrm>
            <a:off x="0" y="2667000"/>
            <a:ext cx="4331284" cy="2590800"/>
          </a:xfrm>
          <a:prstGeom prst="rect">
            <a:avLst/>
          </a:prstGeom>
          <a:ln>
            <a:noFill/>
          </a:ln>
          <a:effectLst>
            <a:outerShdw blurRad="292100" dist="139700" dir="2700000" algn="tl" rotWithShape="0">
              <a:srgbClr val="333333">
                <a:alpha val="65000"/>
              </a:srgbClr>
            </a:outerShdw>
          </a:effectLst>
        </p:spPr>
      </p:pic>
      <p:pic>
        <p:nvPicPr>
          <p:cNvPr id="1028" name="Picture 4" descr="741 IC based Zero Crossing Detector Waveform"/>
          <p:cNvPicPr>
            <a:picLocks noChangeAspect="1" noChangeArrowheads="1"/>
          </p:cNvPicPr>
          <p:nvPr/>
        </p:nvPicPr>
        <p:blipFill>
          <a:blip r:embed="rId3" cstate="print"/>
          <a:srcRect/>
          <a:stretch>
            <a:fillRect/>
          </a:stretch>
        </p:blipFill>
        <p:spPr bwMode="auto">
          <a:xfrm>
            <a:off x="4495800" y="1228725"/>
            <a:ext cx="4476750"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6" name="Rectangle 5"/>
          <p:cNvSpPr/>
          <p:nvPr/>
        </p:nvSpPr>
        <p:spPr>
          <a:xfrm>
            <a:off x="457200" y="1600200"/>
            <a:ext cx="8077200" cy="34778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Window Comparator</a:t>
            </a:r>
            <a:r>
              <a:rPr lang="en-US" sz="2000" dirty="0" smtClean="0">
                <a:latin typeface="Times New Roman" pitchFamily="18" charset="0"/>
                <a:cs typeface="Times New Roman" pitchFamily="18" charset="0"/>
              </a:rPr>
              <a:t> is basically the inverting and the non-inverting comparators above combined into a single comparator stage. </a:t>
            </a:r>
          </a:p>
          <a:p>
            <a:pPr marL="342900" indent="-342900" algn="just">
              <a:buFont typeface="+mj-lt"/>
              <a:buAutoNum type="arabicPeriod"/>
            </a:pPr>
            <a:r>
              <a:rPr lang="en-US" sz="2000" dirty="0" smtClean="0">
                <a:latin typeface="Times New Roman" pitchFamily="18" charset="0"/>
                <a:cs typeface="Times New Roman" pitchFamily="18" charset="0"/>
              </a:rPr>
              <a:t>The window comparator detects input voltage levels that are within a specific band or </a:t>
            </a:r>
            <a:r>
              <a:rPr lang="en-US" sz="2000" i="1" dirty="0" smtClean="0">
                <a:latin typeface="Times New Roman" pitchFamily="18" charset="0"/>
                <a:cs typeface="Times New Roman" pitchFamily="18" charset="0"/>
              </a:rPr>
              <a:t>window</a:t>
            </a:r>
            <a:r>
              <a:rPr lang="en-US" sz="2000" dirty="0" smtClean="0">
                <a:latin typeface="Times New Roman" pitchFamily="18" charset="0"/>
                <a:cs typeface="Times New Roman" pitchFamily="18" charset="0"/>
              </a:rPr>
              <a:t> of voltages.</a:t>
            </a:r>
          </a:p>
          <a:p>
            <a:pPr marL="342900" indent="-342900" algn="just">
              <a:buFont typeface="+mj-lt"/>
              <a:buAutoNum type="arabicPeriod"/>
            </a:pPr>
            <a:r>
              <a:rPr lang="en-US" sz="2000" dirty="0" smtClean="0">
                <a:latin typeface="Times New Roman" pitchFamily="18" charset="0"/>
                <a:cs typeface="Times New Roman" pitchFamily="18" charset="0"/>
              </a:rPr>
              <a:t>Using our idea above of a voltage divider network, if we now use three equal value resistors so that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 = R.</a:t>
            </a:r>
          </a:p>
          <a:p>
            <a:pPr marL="342900" indent="-342900" algn="just">
              <a:buFont typeface="+mj-lt"/>
              <a:buAutoNum type="arabicPeriod"/>
            </a:pPr>
            <a:r>
              <a:rPr lang="en-US" sz="2000" dirty="0" smtClean="0">
                <a:latin typeface="Times New Roman" pitchFamily="18" charset="0"/>
                <a:cs typeface="Times New Roman" pitchFamily="18" charset="0"/>
              </a:rPr>
              <a:t>So as the resistive values are all equal, the voltage drops across each resistor will also be equal at one-third the supply voltage, 1/3Vcc.</a:t>
            </a:r>
          </a:p>
          <a:p>
            <a:pPr marL="342900" indent="-342900" algn="just">
              <a:buFont typeface="+mj-lt"/>
              <a:buAutoNum type="arabicPeriod"/>
            </a:pPr>
            <a:r>
              <a:rPr lang="en-US" sz="2000" dirty="0" smtClean="0">
                <a:latin typeface="Times New Roman" pitchFamily="18" charset="0"/>
                <a:cs typeface="Times New Roman" pitchFamily="18" charset="0"/>
              </a:rPr>
              <a:t>So for ease in this simple window comparator example, we can set the upper reference voltage to </a:t>
            </a:r>
            <a:r>
              <a:rPr lang="en-US" sz="2000" b="1" dirty="0" smtClean="0">
                <a:latin typeface="Times New Roman" pitchFamily="18" charset="0"/>
                <a:cs typeface="Times New Roman" pitchFamily="18" charset="0"/>
              </a:rPr>
              <a:t>2/3Vcc </a:t>
            </a:r>
            <a:r>
              <a:rPr lang="en-US" sz="2000" dirty="0" smtClean="0">
                <a:latin typeface="Times New Roman" pitchFamily="18" charset="0"/>
                <a:cs typeface="Times New Roman" pitchFamily="18" charset="0"/>
              </a:rPr>
              <a:t>and the lower reference voltage to </a:t>
            </a:r>
            <a:r>
              <a:rPr lang="en-US" sz="2000" b="1" dirty="0" smtClean="0">
                <a:latin typeface="Times New Roman" pitchFamily="18" charset="0"/>
                <a:cs typeface="Times New Roman" pitchFamily="18" charset="0"/>
              </a:rPr>
              <a:t>1/3Vcc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5602" name="Picture 2" descr="window comparator circuit"/>
          <p:cNvPicPr>
            <a:picLocks noChangeAspect="1" noChangeArrowheads="1"/>
          </p:cNvPicPr>
          <p:nvPr/>
        </p:nvPicPr>
        <p:blipFill>
          <a:blip r:embed="rId2" cstate="print"/>
          <a:srcRect/>
          <a:stretch>
            <a:fillRect/>
          </a:stretch>
        </p:blipFill>
        <p:spPr bwMode="auto">
          <a:xfrm>
            <a:off x="152400" y="1524000"/>
            <a:ext cx="8715701" cy="47244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9144000" cy="369331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inital</a:t>
            </a:r>
            <a:r>
              <a:rPr lang="en-US" dirty="0" smtClean="0">
                <a:latin typeface="Times New Roman" pitchFamily="18" charset="0"/>
                <a:cs typeface="Times New Roman" pitchFamily="18" charset="0"/>
              </a:rPr>
              <a:t> switching condition of the circuit is the open-collector output of op-amp A</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“OFF” with the open-collector output of op-amp A</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“ON” (sinking current)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0V.</a:t>
            </a:r>
          </a:p>
          <a:p>
            <a:pPr marL="465138" indent="-465138" algn="just">
              <a:buFont typeface="Wingdings" pitchFamily="2" charset="2"/>
              <a:buChar char="Ø"/>
            </a:pPr>
            <a:r>
              <a:rPr lang="en-US" dirty="0" smtClean="0">
                <a:latin typeface="Times New Roman" pitchFamily="18" charset="0"/>
                <a:cs typeface="Times New Roman" pitchFamily="18" charset="0"/>
              </a:rPr>
              <a:t>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below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equates to 1/3Vcc,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LOW. 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this 1/3Vcc lower voltage level, the first op-amp comparator detects this and switches its open-collector output HIGH. This means that both op-amps have their outputs HIGH at the same time. No current flows through the pull-up resistor R</a:t>
            </a:r>
            <a:r>
              <a:rPr lang="en-US" baseline="-25000" dirty="0" smtClean="0">
                <a:latin typeface="Times New Roman" pitchFamily="18" charset="0"/>
                <a:cs typeface="Times New Roman" pitchFamily="18" charset="0"/>
              </a:rPr>
              <a:t>L</a:t>
            </a:r>
            <a:r>
              <a:rPr lang="en-US" dirty="0" smtClean="0">
                <a:latin typeface="Times New Roman" pitchFamily="18" charset="0"/>
                <a:cs typeface="Times New Roman" pitchFamily="18" charset="0"/>
              </a:rPr>
              <a: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a:t>
            </a:r>
          </a:p>
          <a:p>
            <a:pPr marL="465138" indent="-465138" algn="just">
              <a:buFont typeface="Wingdings" pitchFamily="2" charset="2"/>
              <a:buChar char="Ø"/>
            </a:pPr>
            <a:r>
              <a:rPr lang="en-US" dirty="0" smtClean="0">
                <a:latin typeface="Times New Roman" pitchFamily="18" charset="0"/>
                <a:cs typeface="Times New Roman" pitchFamily="18" charset="0"/>
              </a:rPr>
              <a:t>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increase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at 2/3Vcc. At this point the second op-amp comparator detects this and switches its output LOW and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becomes equal to 0V.</a:t>
            </a:r>
          </a:p>
          <a:p>
            <a:pPr marL="465138" indent="-465138"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is 2/3Vccc – 1/3Vcc in this example) creates the switching window for the positive going signal.</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76200"/>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762000"/>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7" name="Rectangle 6"/>
          <p:cNvSpPr/>
          <p:nvPr/>
        </p:nvSpPr>
        <p:spPr>
          <a:xfrm>
            <a:off x="0" y="4778276"/>
            <a:ext cx="9144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04813" indent="-404813" algn="just">
              <a:buFont typeface="Wingdings" pitchFamily="2" charset="2"/>
              <a:buChar char="Ø"/>
            </a:pPr>
            <a:r>
              <a:rPr lang="en-US" dirty="0" smtClean="0">
                <a:latin typeface="Times New Roman" pitchFamily="18" charset="0"/>
                <a:cs typeface="Times New Roman" pitchFamily="18" charset="0"/>
              </a:rPr>
              <a:t>Lets now assume that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at its maximum value and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decreases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of the second op-amp comparator which switches the output HIGH.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decrease it passes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of the first op-amp comparator once again switching the output LOW.</a:t>
            </a:r>
          </a:p>
          <a:p>
            <a:pPr marL="404813" indent="-404813"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creates the window for the negative going signal. So we can see that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passes above or passes below the upper and lower reference levels set by the two op-amp comparators, the output signal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HIGH or LOW.</a:t>
            </a: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9" y="1730945"/>
            <a:ext cx="26193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1785944"/>
            <a:ext cx="18954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2523730"/>
            <a:ext cx="44196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3468064"/>
            <a:ext cx="28956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9" y="5445224"/>
            <a:ext cx="918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20554" y="5848350"/>
            <a:ext cx="2400300" cy="10096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3385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1371600"/>
            <a:ext cx="370101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b="1" dirty="0" smtClean="0">
                <a:latin typeface="Times New Roman" pitchFamily="18" charset="0"/>
                <a:cs typeface="Times New Roman" pitchFamily="18" charset="0"/>
              </a:rPr>
              <a:t>Comparator Voltage Level Detector</a:t>
            </a:r>
            <a:endParaRPr lang="en-US" b="1"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7650" name="Picture 2" descr="voltage level detector"/>
          <p:cNvPicPr>
            <a:picLocks noChangeAspect="1" noChangeArrowheads="1"/>
          </p:cNvPicPr>
          <p:nvPr/>
        </p:nvPicPr>
        <p:blipFill>
          <a:blip r:embed="rId2" cstate="print"/>
          <a:srcRect/>
          <a:stretch>
            <a:fillRect/>
          </a:stretch>
        </p:blipFill>
        <p:spPr bwMode="auto">
          <a:xfrm>
            <a:off x="2514600" y="1828799"/>
            <a:ext cx="4953000" cy="4976757"/>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pic>
        <p:nvPicPr>
          <p:cNvPr id="29698" name="Picture 2" descr="Zero-Crossing Detector Using Timing Marker Generator"/>
          <p:cNvPicPr>
            <a:picLocks noChangeAspect="1" noChangeArrowheads="1"/>
          </p:cNvPicPr>
          <p:nvPr/>
        </p:nvPicPr>
        <p:blipFill>
          <a:blip r:embed="rId2" cstate="print"/>
          <a:srcRect t="5333" b="18667"/>
          <a:stretch>
            <a:fillRect/>
          </a:stretch>
        </p:blipFill>
        <p:spPr bwMode="auto">
          <a:xfrm>
            <a:off x="685800" y="1447800"/>
            <a:ext cx="762000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Time Marker Generator Waveform"/>
          <p:cNvPicPr>
            <a:picLocks noChangeAspect="1" noChangeArrowheads="1"/>
          </p:cNvPicPr>
          <p:nvPr/>
        </p:nvPicPr>
        <p:blipFill>
          <a:blip r:embed="rId2" cstate="print"/>
          <a:srcRect b="6667"/>
          <a:stretch>
            <a:fillRect/>
          </a:stretch>
        </p:blipFill>
        <p:spPr bwMode="auto">
          <a:xfrm>
            <a:off x="2514600" y="1069328"/>
            <a:ext cx="4419600" cy="5864872"/>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51085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Phase meter / Phase Detector</a:t>
            </a:r>
          </a:p>
        </p:txBody>
      </p:sp>
      <p:sp>
        <p:nvSpPr>
          <p:cNvPr id="6" name="Rectangle 5"/>
          <p:cNvSpPr/>
          <p:nvPr/>
        </p:nvSpPr>
        <p:spPr>
          <a:xfrm>
            <a:off x="457200" y="1720840"/>
            <a:ext cx="8382000" cy="378565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65138" indent="-465138" algn="just">
              <a:buFont typeface="Wingdings" pitchFamily="2" charset="2"/>
              <a:buChar char="Ø"/>
            </a:pPr>
            <a:r>
              <a:rPr lang="en-US" sz="2400" dirty="0" smtClean="0">
                <a:latin typeface="Times New Roman" pitchFamily="18" charset="0"/>
                <a:cs typeface="Times New Roman" pitchFamily="18" charset="0"/>
              </a:rPr>
              <a:t>A zero-crossing detector can be used for the measurement of phase angle between two voltages. </a:t>
            </a:r>
          </a:p>
          <a:p>
            <a:pPr marL="465138" indent="-465138" algn="just">
              <a:buFont typeface="Wingdings" pitchFamily="2" charset="2"/>
              <a:buChar char="Ø"/>
            </a:pPr>
            <a:r>
              <a:rPr lang="en-US" sz="2400" dirty="0" smtClean="0">
                <a:latin typeface="Times New Roman" pitchFamily="18" charset="0"/>
                <a:cs typeface="Times New Roman" pitchFamily="18" charset="0"/>
              </a:rPr>
              <a:t>The working will be the same as explained in the Time Marker circuit. </a:t>
            </a:r>
          </a:p>
          <a:p>
            <a:pPr marL="465138" indent="-465138" algn="just">
              <a:buFont typeface="Wingdings" pitchFamily="2" charset="2"/>
              <a:buChar char="Ø"/>
            </a:pPr>
            <a:r>
              <a:rPr lang="en-US" sz="2400" dirty="0" smtClean="0">
                <a:latin typeface="Times New Roman" pitchFamily="18" charset="0"/>
                <a:cs typeface="Times New Roman" pitchFamily="18" charset="0"/>
              </a:rPr>
              <a:t>A train of pulses in the positive and negative cycles are obtained and the time interval between the pulse of sine wave voltage and that of second sine wave voltage is measured. </a:t>
            </a:r>
          </a:p>
          <a:p>
            <a:pPr marL="465138" indent="-465138" algn="just">
              <a:buFont typeface="Wingdings" pitchFamily="2" charset="2"/>
              <a:buChar char="Ø"/>
            </a:pPr>
            <a:r>
              <a:rPr lang="en-US" sz="2400" dirty="0" smtClean="0">
                <a:latin typeface="Times New Roman" pitchFamily="18" charset="0"/>
                <a:cs typeface="Times New Roman" pitchFamily="18" charset="0"/>
              </a:rPr>
              <a:t>This interval of time is proportional to the phase difference between the two input sine wave voltages. The range of use of </a:t>
            </a:r>
            <a:r>
              <a:rPr lang="en-US" sz="2400" dirty="0" err="1" smtClean="0">
                <a:latin typeface="Times New Roman" pitchFamily="18" charset="0"/>
                <a:cs typeface="Times New Roman" pitchFamily="18" charset="0"/>
              </a:rPr>
              <a:t>phasemeter</a:t>
            </a:r>
            <a:r>
              <a:rPr lang="en-US" sz="2400" dirty="0" smtClean="0">
                <a:latin typeface="Times New Roman" pitchFamily="18" charset="0"/>
                <a:cs typeface="Times New Roman" pitchFamily="18" charset="0"/>
              </a:rPr>
              <a:t> for measurement is 0° to 360°.</a:t>
            </a:r>
            <a:endParaRPr lang="en-US" sz="2400" dirty="0">
              <a:latin typeface="Times New Roman" pitchFamily="18" charset="0"/>
              <a:cs typeface="Times New Roman"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1747" name="Picture 3"/>
          <p:cNvPicPr>
            <a:picLocks noChangeAspect="1" noChangeArrowheads="1"/>
          </p:cNvPicPr>
          <p:nvPr/>
        </p:nvPicPr>
        <p:blipFill>
          <a:blip r:embed="rId2" cstate="print"/>
          <a:srcRect/>
          <a:stretch>
            <a:fillRect/>
          </a:stretch>
        </p:blipFill>
        <p:spPr bwMode="auto">
          <a:xfrm>
            <a:off x="0" y="1828800"/>
            <a:ext cx="5324475" cy="3133725"/>
          </a:xfrm>
          <a:prstGeom prst="rect">
            <a:avLst/>
          </a:prstGeom>
          <a:ln>
            <a:noFill/>
          </a:ln>
          <a:effectLst>
            <a:outerShdw blurRad="292100" dist="139700" dir="2700000" algn="tl" rotWithShape="0">
              <a:srgbClr val="333333">
                <a:alpha val="65000"/>
              </a:srgbClr>
            </a:outerShdw>
          </a:effectLst>
        </p:spPr>
      </p:pic>
      <p:pic>
        <p:nvPicPr>
          <p:cNvPr id="31748" name="Picture 4"/>
          <p:cNvPicPr>
            <a:picLocks noChangeAspect="1" noChangeArrowheads="1"/>
          </p:cNvPicPr>
          <p:nvPr/>
        </p:nvPicPr>
        <p:blipFill>
          <a:blip r:embed="rId3" cstate="print"/>
          <a:srcRect/>
          <a:stretch>
            <a:fillRect/>
          </a:stretch>
        </p:blipFill>
        <p:spPr bwMode="auto">
          <a:xfrm>
            <a:off x="5467350" y="3762375"/>
            <a:ext cx="3600450" cy="29432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295400"/>
            <a:ext cx="8610600" cy="4524315"/>
          </a:xfrm>
          <a:prstGeom prst="rect">
            <a:avLst/>
          </a:prstGeom>
        </p:spPr>
        <p:txBody>
          <a:bodyPr wrap="square">
            <a:spAutoFit/>
          </a:bodyPr>
          <a:lstStyle/>
          <a:p>
            <a:pPr algn="just"/>
            <a:r>
              <a:rPr lang="en-US" dirty="0" smtClean="0">
                <a:latin typeface="Times New Roman" pitchFamily="18" charset="0"/>
                <a:cs typeface="Times New Roman" pitchFamily="18" charset="0"/>
              </a:rPr>
              <a:t>At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D1</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D1 = 0.7V</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If Vo increases from 0 to negative voltage, Vo increases positively until diode D2 is forward biased and D1 goes into avalanche condition.</a:t>
            </a:r>
          </a:p>
          <a:p>
            <a:pPr algn="just"/>
            <a:r>
              <a:rPr lang="en-US" dirty="0" smtClean="0">
                <a:latin typeface="Times New Roman" pitchFamily="18" charset="0"/>
                <a:cs typeface="Times New Roman" pitchFamily="18" charset="0"/>
              </a:rPr>
              <a:t>	A 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a:t>
            </a:r>
            <a:r>
              <a:rPr lang="en-US" b="1"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0.7V</a:t>
            </a:r>
          </a:p>
          <a:p>
            <a:pPr algn="just"/>
            <a:r>
              <a:rPr lang="en-US" dirty="0" smtClean="0">
                <a:latin typeface="Times New Roman" pitchFamily="18" charset="0"/>
                <a:cs typeface="Times New Roman" pitchFamily="18" charset="0"/>
              </a:rPr>
              <a:t>Thus the limit of output voltage swing is between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 and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a:t>
            </a: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positive voltage, D2 is reverse biased and thus V0 = -</a:t>
            </a:r>
            <a:r>
              <a:rPr lang="en-US"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negative voltage, D2 is forward biased and D1 goes into avalanche condition. </a:t>
            </a: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Thus V0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cstate="print"/>
          <a:srcRect/>
          <a:stretch>
            <a:fillRect/>
          </a:stretch>
        </p:blipFill>
        <p:spPr bwMode="auto">
          <a:xfrm>
            <a:off x="380999" y="1676400"/>
            <a:ext cx="8396577" cy="1371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srcRect/>
          <a:stretch>
            <a:fillRect/>
          </a:stretch>
        </p:blipFill>
        <p:spPr bwMode="auto">
          <a:xfrm>
            <a:off x="1200150" y="1352550"/>
            <a:ext cx="6743700" cy="5429250"/>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SCHMITT Trigger</a:t>
            </a:r>
          </a:p>
        </p:txBody>
      </p:sp>
      <p:sp>
        <p:nvSpPr>
          <p:cNvPr id="5" name="TextBox 4"/>
          <p:cNvSpPr txBox="1"/>
          <p:nvPr/>
        </p:nvSpPr>
        <p:spPr>
          <a:xfrm>
            <a:off x="0" y="836712"/>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7" name="Rectangle 6"/>
          <p:cNvSpPr/>
          <p:nvPr/>
        </p:nvSpPr>
        <p:spPr>
          <a:xfrm>
            <a:off x="685800" y="6019800"/>
            <a:ext cx="77724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A Schmitt trigger circuit is also called a regenerative comparator circuit.</a:t>
            </a:r>
          </a:p>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It is basically an inverting comparator circuit with a positive feedback.</a:t>
            </a:r>
            <a:endParaRPr lang="en-US" b="1" dirty="0">
              <a:solidFill>
                <a:schemeClr val="bg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1447800" y="1523999"/>
            <a:ext cx="5486400" cy="416811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51584" y="3593068"/>
            <a:ext cx="105881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Node ‘A’</a:t>
            </a:r>
            <a:endParaRPr lang="en-US" b="1" dirty="0">
              <a:latin typeface="Times New Roman" pitchFamily="18" charset="0"/>
              <a:cs typeface="Times New Roman"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473875"/>
            <a:ext cx="86868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In an Inverting Schmitt Trigger, the input is applied to the inverting terminal of the Op-Amp. </a:t>
            </a:r>
          </a:p>
          <a:p>
            <a:pPr marL="465138" indent="-465138" algn="just">
              <a:buFont typeface="Wingdings" pitchFamily="2" charset="2"/>
              <a:buChar char="Ø"/>
            </a:pPr>
            <a:r>
              <a:rPr lang="en-US" dirty="0" smtClean="0">
                <a:latin typeface="Times New Roman" pitchFamily="18" charset="0"/>
                <a:cs typeface="Times New Roman" pitchFamily="18" charset="0"/>
              </a:rPr>
              <a:t>In this mode, the output produced is of opposite polarity.</a:t>
            </a:r>
          </a:p>
          <a:p>
            <a:pPr marL="465138" indent="-465138" algn="just">
              <a:buFont typeface="Wingdings" pitchFamily="2" charset="2"/>
              <a:buChar char="Ø"/>
            </a:pPr>
            <a:r>
              <a:rPr lang="en-US" dirty="0" smtClean="0">
                <a:latin typeface="Times New Roman" pitchFamily="18" charset="0"/>
                <a:cs typeface="Times New Roman" pitchFamily="18" charset="0"/>
              </a:rPr>
              <a:t>This output is applied to non-inverting terminal to ensure positive feedback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OL</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OL</a:t>
            </a:r>
            <a:r>
              <a:rPr lang="en-US" dirty="0" smtClean="0">
                <a:latin typeface="Times New Roman" pitchFamily="18" charset="0"/>
                <a:cs typeface="Times New Roman" pitchFamily="18" charset="0"/>
              </a:rPr>
              <a:t> is the Open Loop Gain of Op-Amp.</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6" name="TextBox 5"/>
          <p:cNvSpPr txBox="1"/>
          <p:nvPr/>
        </p:nvSpPr>
        <p:spPr>
          <a:xfrm>
            <a:off x="0" y="836712"/>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5144869"/>
            <a:ext cx="84582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65138" indent="-465138">
              <a:buFont typeface="Wingdings" pitchFamily="2" charset="2"/>
              <a:buChar char="ü"/>
            </a:pPr>
            <a:r>
              <a:rPr lang="en-US" sz="2000" dirty="0" smtClean="0">
                <a:latin typeface="Times New Roman" pitchFamily="18" charset="0"/>
                <a:cs typeface="Times New Roman" pitchFamily="18" charset="0"/>
              </a:rPr>
              <a:t>The reference voltage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and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are called </a:t>
            </a:r>
            <a:r>
              <a:rPr lang="en-US" sz="2000" b="1" dirty="0" smtClean="0">
                <a:latin typeface="Times New Roman" pitchFamily="18" charset="0"/>
                <a:cs typeface="Times New Roman" pitchFamily="18" charset="0"/>
              </a:rPr>
              <a:t>Upper Threshold Voltage V</a:t>
            </a:r>
            <a:r>
              <a:rPr lang="en-US" sz="2000" b="1" baseline="-25000" dirty="0" smtClean="0">
                <a:latin typeface="Times New Roman" pitchFamily="18" charset="0"/>
                <a:cs typeface="Times New Roman" pitchFamily="18" charset="0"/>
              </a:rPr>
              <a:t>UT</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b="1" dirty="0" smtClean="0">
                <a:latin typeface="Times New Roman" pitchFamily="18" charset="0"/>
                <a:cs typeface="Times New Roman" pitchFamily="18" charset="0"/>
              </a:rPr>
              <a:t>Lower Threshold Voltage V</a:t>
            </a:r>
            <a:r>
              <a:rPr lang="en-US" sz="2000" b="1" baseline="-25000" dirty="0" smtClean="0">
                <a:latin typeface="Times New Roman" pitchFamily="18" charset="0"/>
                <a:cs typeface="Times New Roman" pitchFamily="18" charset="0"/>
              </a:rPr>
              <a:t>LT</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
        <p:nvSpPr>
          <p:cNvPr id="8" name="Rectangle 7"/>
          <p:cNvSpPr/>
          <p:nvPr/>
        </p:nvSpPr>
        <p:spPr>
          <a:xfrm>
            <a:off x="228600" y="3219271"/>
            <a:ext cx="861060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When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greater than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the 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if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less that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(more negative than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then </a:t>
            </a:r>
            <a:r>
              <a:rPr lang="en-US" sz="2000" b="1" dirty="0" smtClean="0">
                <a:latin typeface="Times New Roman" pitchFamily="18" charset="0"/>
                <a:cs typeface="Times New Roman" pitchFamily="18" charset="0"/>
              </a:rPr>
              <a:t>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a:t>
            </a:r>
          </a:p>
          <a:p>
            <a:pPr marL="465138" indent="-465138" algn="just">
              <a:buFont typeface="Wingdings" pitchFamily="2" charset="2"/>
              <a:buChar char="v"/>
            </a:pPr>
            <a:r>
              <a:rPr lang="en-US" sz="2000" dirty="0" smtClean="0">
                <a:latin typeface="Times New Roman" pitchFamily="18" charset="0"/>
                <a:cs typeface="Times New Roman" pitchFamily="18" charset="0"/>
              </a:rPr>
              <a:t>Hence, the output voltage V</a:t>
            </a:r>
            <a:r>
              <a:rPr lang="en-US" sz="2000" baseline="-25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 is either at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or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the input voltage at which these state changes occur can be controlled using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132856"/>
            <a:ext cx="46101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2802700"/>
            <a:ext cx="4181475" cy="172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257" y="5360640"/>
            <a:ext cx="7686675" cy="45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2260036" y="6353916"/>
            <a:ext cx="5840355" cy="369332"/>
          </a:xfrm>
          <a:prstGeom prst="rect">
            <a:avLst/>
          </a:prstGeom>
          <a:solidFill>
            <a:schemeClr val="accent6">
              <a:lumMod val="60000"/>
              <a:lumOff val="40000"/>
            </a:schemeClr>
          </a:solidFill>
        </p:spPr>
        <p:txBody>
          <a:bodyPr wrap="square">
            <a:spAutoFit/>
          </a:bodyPr>
          <a:lstStyle/>
          <a:p>
            <a:r>
              <a:rPr lang="en-IN" b="1" dirty="0" smtClean="0">
                <a:latin typeface="Times New Roman" pitchFamily="18" charset="0"/>
                <a:cs typeface="Times New Roman" pitchFamily="18" charset="0"/>
              </a:rPr>
              <a:t>Ref.:</a:t>
            </a:r>
            <a:r>
              <a:rPr lang="en-IN" dirty="0" smtClean="0">
                <a:latin typeface="Times New Roman" pitchFamily="18" charset="0"/>
                <a:cs typeface="Times New Roman" pitchFamily="18" charset="0"/>
              </a:rPr>
              <a:t> </a:t>
            </a:r>
            <a:r>
              <a:rPr lang="en-IN" dirty="0" smtClean="0">
                <a:latin typeface="Times New Roman" pitchFamily="18" charset="0"/>
                <a:cs typeface="Times New Roman" pitchFamily="18" charset="0"/>
                <a:hlinkClick r:id="rId5"/>
              </a:rPr>
              <a:t>https</a:t>
            </a:r>
            <a:r>
              <a:rPr lang="en-IN" dirty="0">
                <a:latin typeface="Times New Roman" pitchFamily="18" charset="0"/>
                <a:cs typeface="Times New Roman" pitchFamily="18" charset="0"/>
                <a:hlinkClick r:id="rId5"/>
              </a:rPr>
              <a:t>://</a:t>
            </a:r>
            <a:r>
              <a:rPr lang="en-IN" dirty="0" smtClean="0">
                <a:latin typeface="Times New Roman" pitchFamily="18" charset="0"/>
                <a:cs typeface="Times New Roman" pitchFamily="18" charset="0"/>
                <a:hlinkClick r:id="rId5"/>
              </a:rPr>
              <a:t>www.youtube.com/watch?v=2cqgg0PPRNg</a:t>
            </a:r>
            <a:r>
              <a:rPr lang="en-IN"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917353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533400" y="1524000"/>
            <a:ext cx="6793270" cy="369332"/>
          </a:xfrm>
          <a:prstGeom prst="rect">
            <a:avLst/>
          </a:prstGeom>
          <a:noFill/>
        </p:spPr>
        <p:txBody>
          <a:bodyPr wrap="none" rtlCol="0">
            <a:spAutoFit/>
          </a:bodyPr>
          <a:lstStyle/>
          <a:p>
            <a:r>
              <a:rPr lang="en-US" dirty="0" smtClean="0">
                <a:latin typeface="Times New Roman" pitchFamily="18" charset="0"/>
                <a:cs typeface="Times New Roman" pitchFamily="18" charset="0"/>
              </a:rPr>
              <a:t>Assume initially,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TextBox 6"/>
          <p:cNvSpPr txBox="1"/>
          <p:nvPr/>
        </p:nvSpPr>
        <p:spPr>
          <a:xfrm>
            <a:off x="1640934" y="1916668"/>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----(1)</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UT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----(2)</a:t>
            </a:r>
            <a:endParaRPr lang="en-US" dirty="0">
              <a:latin typeface="Times New Roman" pitchFamily="18" charset="0"/>
              <a:cs typeface="Times New Roman" pitchFamily="18" charset="0"/>
            </a:endParaRPr>
          </a:p>
        </p:txBody>
      </p:sp>
      <p:sp>
        <p:nvSpPr>
          <p:cNvPr id="8" name="TextBox 7"/>
          <p:cNvSpPr txBox="1"/>
          <p:nvPr/>
        </p:nvSpPr>
        <p:spPr>
          <a:xfrm>
            <a:off x="685800" y="4114800"/>
            <a:ext cx="6273897" cy="369332"/>
          </a:xfrm>
          <a:prstGeom prst="rect">
            <a:avLst/>
          </a:prstGeom>
          <a:noFill/>
        </p:spPr>
        <p:txBody>
          <a:bodyPr wrap="none" rtlCol="0">
            <a:spAutoFit/>
          </a:bodyPr>
          <a:lstStyle/>
          <a:p>
            <a:r>
              <a:rPr lang="en-US" dirty="0" smtClean="0">
                <a:latin typeface="Times New Roman" pitchFamily="18" charset="0"/>
                <a:cs typeface="Times New Roman" pitchFamily="18" charset="0"/>
              </a:rPr>
              <a:t>Similarly, if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TextBox 8"/>
          <p:cNvSpPr txBox="1"/>
          <p:nvPr/>
        </p:nvSpPr>
        <p:spPr>
          <a:xfrm>
            <a:off x="1793334" y="4526340"/>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----(3)</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LT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----(4)</a:t>
            </a:r>
            <a:endParaRPr lang="en-US" dirty="0">
              <a:latin typeface="Times New Roman" pitchFamily="18" charset="0"/>
              <a:cs typeface="Times New Roman"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371600"/>
            <a:ext cx="2685351"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(2) and eqn. (4),</a:t>
            </a:r>
            <a:endParaRPr lang="en-US" dirty="0">
              <a:latin typeface="Times New Roman" pitchFamily="18" charset="0"/>
              <a:cs typeface="Times New Roman" pitchFamily="18" charset="0"/>
            </a:endParaRPr>
          </a:p>
        </p:txBody>
      </p:sp>
      <p:sp>
        <p:nvSpPr>
          <p:cNvPr id="7" name="Rectangle 6"/>
          <p:cNvSpPr/>
          <p:nvPr/>
        </p:nvSpPr>
        <p:spPr>
          <a:xfrm>
            <a:off x="838200" y="1828800"/>
            <a:ext cx="7264361" cy="58477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solidFill>
                  <a:srgbClr val="FFFF00"/>
                </a:solidFill>
                <a:latin typeface="Times New Roman" pitchFamily="18" charset="0"/>
                <a:cs typeface="Times New Roman" pitchFamily="18" charset="0"/>
              </a:rPr>
              <a:t>Hysteresis</a:t>
            </a:r>
            <a:r>
              <a:rPr lang="en-US"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V</a:t>
            </a:r>
            <a:r>
              <a:rPr lang="en-US" sz="3200" baseline="-25000" dirty="0" smtClean="0">
                <a:latin typeface="Times New Roman" pitchFamily="18" charset="0"/>
                <a:cs typeface="Times New Roman" pitchFamily="18" charset="0"/>
              </a:rPr>
              <a:t>H</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UT</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LT</a:t>
            </a:r>
            <a:r>
              <a:rPr lang="en-US" sz="3200" dirty="0" smtClean="0">
                <a:latin typeface="Times New Roman" pitchFamily="18" charset="0"/>
                <a:cs typeface="Times New Roman" pitchFamily="18" charset="0"/>
              </a:rPr>
              <a:t> = </a:t>
            </a:r>
            <a:r>
              <a:rPr lang="en-US" sz="3200" b="1" dirty="0" smtClean="0">
                <a:latin typeface="Times New Roman" pitchFamily="18" charset="0"/>
                <a:cs typeface="Times New Roman" pitchFamily="18" charset="0"/>
              </a:rPr>
              <a:t>(2R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V</a:t>
            </a:r>
            <a:r>
              <a:rPr lang="en-US" sz="3200" b="1" baseline="-25000" dirty="0" smtClean="0">
                <a:latin typeface="Times New Roman" pitchFamily="18" charset="0"/>
                <a:cs typeface="Times New Roman" pitchFamily="18" charset="0"/>
              </a:rPr>
              <a:t>SAT </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1</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a:t>
            </a:r>
            <a:endParaRPr lang="en-US" sz="3200" dirty="0"/>
          </a:p>
        </p:txBody>
      </p:sp>
      <p:pic>
        <p:nvPicPr>
          <p:cNvPr id="38914" name="Picture 2"/>
          <p:cNvPicPr>
            <a:picLocks noChangeAspect="1" noChangeArrowheads="1"/>
          </p:cNvPicPr>
          <p:nvPr/>
        </p:nvPicPr>
        <p:blipFill>
          <a:blip r:embed="rId2" cstate="print"/>
          <a:srcRect/>
          <a:stretch>
            <a:fillRect/>
          </a:stretch>
        </p:blipFill>
        <p:spPr bwMode="auto">
          <a:xfrm>
            <a:off x="5320" y="2590800"/>
            <a:ext cx="5527300" cy="3352800"/>
          </a:xfrm>
          <a:prstGeom prst="rect">
            <a:avLst/>
          </a:prstGeom>
          <a:ln>
            <a:noFill/>
          </a:ln>
          <a:effectLst>
            <a:outerShdw blurRad="292100" dist="139700" dir="2700000" algn="tl" rotWithShape="0">
              <a:srgbClr val="333333">
                <a:alpha val="65000"/>
              </a:srgbClr>
            </a:outerShdw>
          </a:effectLst>
        </p:spPr>
      </p:pic>
      <p:sp>
        <p:nvSpPr>
          <p:cNvPr id="38916" name="AutoShape 4"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7" name="Picture 5"/>
          <p:cNvPicPr>
            <a:picLocks noChangeAspect="1" noChangeArrowheads="1"/>
          </p:cNvPicPr>
          <p:nvPr/>
        </p:nvPicPr>
        <p:blipFill>
          <a:blip r:embed="rId3" cstate="print"/>
          <a:srcRect/>
          <a:stretch>
            <a:fillRect/>
          </a:stretch>
        </p:blipFill>
        <p:spPr bwMode="auto">
          <a:xfrm>
            <a:off x="5600700" y="2895600"/>
            <a:ext cx="3543300" cy="32004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638800" y="2590800"/>
            <a:ext cx="3444020" cy="307777"/>
          </a:xfrm>
          <a:prstGeom prst="rect">
            <a:avLst/>
          </a:prstGeom>
          <a:solidFill>
            <a:schemeClr val="accent6">
              <a:lumMod val="40000"/>
              <a:lumOff val="60000"/>
            </a:schemeClr>
          </a:solidFill>
          <a:ln>
            <a:solidFill>
              <a:schemeClr val="accent1"/>
            </a:solidFill>
          </a:ln>
        </p:spPr>
        <p:txBody>
          <a:bodyPr wrap="none">
            <a:spAutoFit/>
          </a:bodyPr>
          <a:lstStyle/>
          <a:p>
            <a:r>
              <a:rPr lang="en-US" sz="1400" b="1" dirty="0" smtClean="0">
                <a:latin typeface="Times New Roman" pitchFamily="18" charset="0"/>
                <a:cs typeface="Times New Roman" pitchFamily="18" charset="0"/>
              </a:rPr>
              <a:t>Transfer Characteristic of Schmitt Trigger</a:t>
            </a:r>
            <a:endParaRPr lang="en-US" sz="1400" b="1" dirty="0">
              <a:latin typeface="Times New Roman" pitchFamily="18" charset="0"/>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7620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296888"/>
            <a:ext cx="5506316" cy="369332"/>
          </a:xfrm>
          <a:prstGeom prst="rect">
            <a:avLst/>
          </a:prstGeom>
          <a:noFill/>
        </p:spPr>
        <p:txBody>
          <a:bodyPr wrap="none" rtlCol="0">
            <a:spAutoFit/>
          </a:bodyPr>
          <a:lstStyle/>
          <a:p>
            <a:r>
              <a:rPr lang="en-US" dirty="0" smtClean="0">
                <a:latin typeface="Times New Roman" pitchFamily="18" charset="0"/>
                <a:cs typeface="Times New Roman" pitchFamily="18" charset="0"/>
              </a:rPr>
              <a:t>Consider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 0V </a:t>
            </a:r>
            <a:r>
              <a:rPr lang="en-US" dirty="0" smtClean="0">
                <a:latin typeface="Times New Roman" pitchFamily="18" charset="0"/>
                <a:cs typeface="Times New Roman" pitchFamily="18" charset="0"/>
              </a:rPr>
              <a:t>then eqn. (2) and eqn. (4) becomes,</a:t>
            </a:r>
            <a:endParaRPr lang="en-US" dirty="0">
              <a:latin typeface="Times New Roman" pitchFamily="18" charset="0"/>
              <a:cs typeface="Times New Roman" pitchFamily="18" charset="0"/>
            </a:endParaRPr>
          </a:p>
        </p:txBody>
      </p:sp>
      <p:sp>
        <p:nvSpPr>
          <p:cNvPr id="7" name="Rectangle 6"/>
          <p:cNvSpPr/>
          <p:nvPr/>
        </p:nvSpPr>
        <p:spPr>
          <a:xfrm>
            <a:off x="838200" y="1676400"/>
            <a:ext cx="5608843" cy="58477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US" sz="3200" dirty="0" smtClean="0">
                <a:solidFill>
                  <a:schemeClr val="bg1"/>
                </a:solidFill>
                <a:latin typeface="Times New Roman" pitchFamily="18" charset="0"/>
                <a:cs typeface="Times New Roman" pitchFamily="18" charset="0"/>
              </a:rPr>
              <a:t>V</a:t>
            </a:r>
            <a:r>
              <a:rPr lang="en-US" sz="3200" baseline="-25000" dirty="0" smtClean="0">
                <a:solidFill>
                  <a:schemeClr val="bg1"/>
                </a:solidFill>
                <a:latin typeface="Times New Roman" pitchFamily="18" charset="0"/>
                <a:cs typeface="Times New Roman" pitchFamily="18" charset="0"/>
              </a:rPr>
              <a:t>UT</a:t>
            </a:r>
            <a:r>
              <a:rPr lang="en-US" sz="3200" dirty="0" smtClean="0">
                <a:solidFill>
                  <a:schemeClr val="bg1"/>
                </a:solidFill>
                <a:latin typeface="Times New Roman" pitchFamily="18" charset="0"/>
                <a:cs typeface="Times New Roman" pitchFamily="18" charset="0"/>
              </a:rPr>
              <a:t> = – V</a:t>
            </a:r>
            <a:r>
              <a:rPr lang="en-US" sz="3200" baseline="-25000" dirty="0" smtClean="0">
                <a:solidFill>
                  <a:schemeClr val="bg1"/>
                </a:solidFill>
                <a:latin typeface="Times New Roman" pitchFamily="18" charset="0"/>
                <a:cs typeface="Times New Roman" pitchFamily="18" charset="0"/>
              </a:rPr>
              <a:t>LT</a:t>
            </a:r>
            <a:r>
              <a:rPr lang="en-US" sz="3200" dirty="0" smtClean="0">
                <a:solidFill>
                  <a:schemeClr val="bg1"/>
                </a:solidFill>
                <a:latin typeface="Times New Roman" pitchFamily="18" charset="0"/>
                <a:cs typeface="Times New Roman" pitchFamily="18" charset="0"/>
              </a:rPr>
              <a:t> =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V</a:t>
            </a:r>
            <a:r>
              <a:rPr lang="en-US" sz="3200" b="1" baseline="-25000" dirty="0" smtClean="0">
                <a:solidFill>
                  <a:schemeClr val="bg1"/>
                </a:solidFill>
                <a:latin typeface="Times New Roman" pitchFamily="18" charset="0"/>
                <a:cs typeface="Times New Roman" pitchFamily="18" charset="0"/>
              </a:rPr>
              <a:t>SAT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1</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a:t>
            </a:r>
            <a:endParaRPr lang="en-US" sz="3200" dirty="0">
              <a:solidFill>
                <a:schemeClr val="bg1"/>
              </a:solidFill>
            </a:endParaRPr>
          </a:p>
        </p:txBody>
      </p:sp>
      <p:pic>
        <p:nvPicPr>
          <p:cNvPr id="39938" name="Picture 2"/>
          <p:cNvPicPr>
            <a:picLocks noChangeAspect="1" noChangeArrowheads="1"/>
          </p:cNvPicPr>
          <p:nvPr/>
        </p:nvPicPr>
        <p:blipFill>
          <a:blip r:embed="rId2" cstate="print"/>
          <a:srcRect/>
          <a:stretch>
            <a:fillRect/>
          </a:stretch>
        </p:blipFill>
        <p:spPr bwMode="auto">
          <a:xfrm>
            <a:off x="2209799" y="2438400"/>
            <a:ext cx="4704409"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926068"/>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Application</a:t>
            </a:r>
            <a:endParaRPr lang="en-US" b="1" dirty="0">
              <a:latin typeface="Times New Roman" pitchFamily="18" charset="0"/>
              <a:cs typeface="Times New Roman" pitchFamily="18" charset="0"/>
            </a:endParaRPr>
          </a:p>
        </p:txBody>
      </p:sp>
      <p:sp>
        <p:nvSpPr>
          <p:cNvPr id="40962" name="AutoShape 2"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0" y="1524000"/>
            <a:ext cx="9144000" cy="1200329"/>
          </a:xfrm>
          <a:prstGeom prst="rect">
            <a:avLst/>
          </a:prstGeom>
        </p:spPr>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One important application of Schmitt Trigger is to </a:t>
            </a:r>
            <a:r>
              <a:rPr lang="en-US" b="1" dirty="0" smtClean="0">
                <a:latin typeface="Times New Roman" pitchFamily="18" charset="0"/>
                <a:cs typeface="Times New Roman" pitchFamily="18" charset="0"/>
              </a:rPr>
              <a:t>convert Sine waves into Square </a:t>
            </a:r>
            <a:r>
              <a:rPr lang="en-US" dirty="0" smtClean="0">
                <a:latin typeface="Times New Roman" pitchFamily="18" charset="0"/>
                <a:cs typeface="Times New Roman" pitchFamily="18" charset="0"/>
              </a:rPr>
              <a:t>waves.</a:t>
            </a:r>
          </a:p>
          <a:p>
            <a:pPr marL="342900" indent="-342900" algn="just">
              <a:buFont typeface="+mj-lt"/>
              <a:buAutoNum type="arabicPeriod"/>
            </a:pPr>
            <a:r>
              <a:rPr lang="en-US" dirty="0" smtClean="0">
                <a:latin typeface="Times New Roman" pitchFamily="18" charset="0"/>
                <a:cs typeface="Times New Roman" pitchFamily="18" charset="0"/>
              </a:rPr>
              <a:t>They can be used to </a:t>
            </a:r>
            <a:r>
              <a:rPr lang="en-US" b="1" dirty="0" smtClean="0">
                <a:latin typeface="Times New Roman" pitchFamily="18" charset="0"/>
                <a:cs typeface="Times New Roman" pitchFamily="18" charset="0"/>
              </a:rPr>
              <a:t>eliminate chatter </a:t>
            </a:r>
            <a:r>
              <a:rPr lang="en-US" dirty="0" smtClean="0">
                <a:latin typeface="Times New Roman" pitchFamily="18" charset="0"/>
                <a:cs typeface="Times New Roman" pitchFamily="18" charset="0"/>
              </a:rPr>
              <a:t>in Comparators (a phenomenon where multiple output transitions are produced due to swinging of input signal through the threshold region).</a:t>
            </a:r>
          </a:p>
          <a:p>
            <a:pPr marL="342900" indent="-342900" algn="just">
              <a:buFont typeface="+mj-lt"/>
              <a:buAutoNum type="arabicPeriod"/>
            </a:pPr>
            <a:r>
              <a:rPr lang="en-US" dirty="0" smtClean="0">
                <a:latin typeface="Times New Roman" pitchFamily="18" charset="0"/>
                <a:cs typeface="Times New Roman" pitchFamily="18" charset="0"/>
              </a:rPr>
              <a:t>They can also act as simple ON / OFF Controllers (for example, temperature based switches).</a:t>
            </a:r>
            <a:endParaRPr lang="en-US" dirty="0">
              <a:latin typeface="Times New Roman" pitchFamily="18" charset="0"/>
              <a:cs typeface="Times New Roman" pitchFamily="18" charset="0"/>
            </a:endParaRPr>
          </a:p>
        </p:txBody>
      </p:sp>
      <p:pic>
        <p:nvPicPr>
          <p:cNvPr id="40966" name="Picture 6" descr="Basics of Schmitt Trigger Output"/>
          <p:cNvPicPr>
            <a:picLocks noChangeAspect="1" noChangeArrowheads="1"/>
          </p:cNvPicPr>
          <p:nvPr/>
        </p:nvPicPr>
        <p:blipFill>
          <a:blip r:embed="rId2" cstate="print"/>
          <a:srcRect/>
          <a:stretch>
            <a:fillRect/>
          </a:stretch>
        </p:blipFill>
        <p:spPr bwMode="auto">
          <a:xfrm>
            <a:off x="76200" y="3048000"/>
            <a:ext cx="4353308" cy="26670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4542020" y="3124200"/>
            <a:ext cx="4572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4163" indent="-284163" algn="just">
              <a:buFont typeface="Times New Roman" pitchFamily="18" charset="0"/>
              <a:buChar char="ᴥ"/>
            </a:pPr>
            <a:r>
              <a:rPr lang="en-US" dirty="0" smtClean="0">
                <a:latin typeface="Times New Roman" pitchFamily="18" charset="0"/>
                <a:cs typeface="Times New Roman" pitchFamily="18" charset="0"/>
              </a:rPr>
              <a:t>If we have a </a:t>
            </a:r>
            <a:r>
              <a:rPr lang="en-US" b="1" dirty="0" smtClean="0">
                <a:latin typeface="Times New Roman" pitchFamily="18" charset="0"/>
                <a:cs typeface="Times New Roman" pitchFamily="18" charset="0"/>
              </a:rPr>
              <a:t>noisy</a:t>
            </a:r>
            <a:r>
              <a:rPr lang="en-US" dirty="0" smtClean="0">
                <a:latin typeface="Times New Roman" pitchFamily="18" charset="0"/>
                <a:cs typeface="Times New Roman" pitchFamily="18" charset="0"/>
              </a:rPr>
              <a:t> input signal as shown figure, the two thresholds of the Schmitt Trigger Circuit will correctly determine the </a:t>
            </a:r>
            <a:r>
              <a:rPr lang="en-US" b="1" dirty="0" smtClean="0">
                <a:latin typeface="Times New Roman" pitchFamily="18" charset="0"/>
                <a:cs typeface="Times New Roman" pitchFamily="18" charset="0"/>
              </a:rPr>
              <a:t>square pulses</a:t>
            </a:r>
            <a:r>
              <a:rPr lang="en-US" dirty="0" smtClean="0">
                <a:latin typeface="Times New Roman" pitchFamily="18" charset="0"/>
                <a:cs typeface="Times New Roman" pitchFamily="18" charset="0"/>
              </a:rPr>
              <a:t>. </a:t>
            </a:r>
          </a:p>
          <a:p>
            <a:pPr marL="284163" indent="-284163" algn="just">
              <a:buFont typeface="Times New Roman" pitchFamily="18" charset="0"/>
              <a:buChar char="ᴥ"/>
            </a:pPr>
            <a:r>
              <a:rPr lang="en-US" dirty="0" smtClean="0">
                <a:latin typeface="Times New Roman" pitchFamily="18" charset="0"/>
                <a:cs typeface="Times New Roman" pitchFamily="18" charset="0"/>
              </a:rPr>
              <a:t>Hence, the basic function of a Schmitt Trigger is to convert noisy square, sine, triangular or any periodic signals into clean square pulses with sharp leading and trailing edges</a:t>
            </a:r>
            <a:endParaRPr lang="en-US" dirty="0">
              <a:latin typeface="Times New Roman" pitchFamily="18" charset="0"/>
              <a:cs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397018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Non-Inverting Schmitt Trigger Circuit</a:t>
            </a:r>
            <a:endParaRPr lang="en-US" b="1" dirty="0">
              <a:latin typeface="Times New Roman" pitchFamily="18" charset="0"/>
              <a:cs typeface="Times New Roman" pitchFamily="18" charset="0"/>
            </a:endParaRPr>
          </a:p>
        </p:txBody>
      </p:sp>
      <p:pic>
        <p:nvPicPr>
          <p:cNvPr id="6" name="Picture 4" descr="Basics of Schmitt Trigger Non-Inverting"/>
          <p:cNvPicPr>
            <a:picLocks noChangeAspect="1" noChangeArrowheads="1"/>
          </p:cNvPicPr>
          <p:nvPr/>
        </p:nvPicPr>
        <p:blipFill>
          <a:blip r:embed="rId2" cstate="print"/>
          <a:srcRect/>
          <a:stretch>
            <a:fillRect/>
          </a:stretch>
        </p:blipFill>
        <p:spPr bwMode="auto">
          <a:xfrm>
            <a:off x="2209800" y="1524000"/>
            <a:ext cx="5715000" cy="270905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4431268"/>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44034" name="Picture 2"/>
          <p:cNvPicPr>
            <a:picLocks noChangeAspect="1" noChangeArrowheads="1"/>
          </p:cNvPicPr>
          <p:nvPr/>
        </p:nvPicPr>
        <p:blipFill>
          <a:blip r:embed="rId3" cstate="print"/>
          <a:srcRect/>
          <a:stretch>
            <a:fillRect/>
          </a:stretch>
        </p:blipFill>
        <p:spPr bwMode="auto">
          <a:xfrm>
            <a:off x="0" y="5105401"/>
            <a:ext cx="9052560" cy="118588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152400" y="1676400"/>
            <a:ext cx="8915400" cy="1167917"/>
          </a:xfrm>
          <a:prstGeom prst="rect">
            <a:avLst/>
          </a:prstGeom>
          <a:ln>
            <a:noFill/>
          </a:ln>
          <a:effectLst>
            <a:outerShdw blurRad="292100" dist="139700" dir="2700000" algn="tl" rotWithShape="0">
              <a:srgbClr val="333333">
                <a:alpha val="65000"/>
              </a:srgbClr>
            </a:outerShdw>
          </a:effectLst>
        </p:spPr>
      </p:pic>
      <p:pic>
        <p:nvPicPr>
          <p:cNvPr id="45058" name="Picture 2"/>
          <p:cNvPicPr>
            <a:picLocks noChangeAspect="1" noChangeArrowheads="1"/>
          </p:cNvPicPr>
          <p:nvPr/>
        </p:nvPicPr>
        <p:blipFill>
          <a:blip r:embed="rId3" cstate="print"/>
          <a:srcRect/>
          <a:stretch>
            <a:fillRect/>
          </a:stretch>
        </p:blipFill>
        <p:spPr bwMode="auto">
          <a:xfrm>
            <a:off x="2205038" y="3371850"/>
            <a:ext cx="4733925" cy="1657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5122" name="AutoShape 2"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057400" y="1676400"/>
            <a:ext cx="4800600" cy="476157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714500" y="1095375"/>
            <a:ext cx="5715000" cy="46672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9951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360" y="1524000"/>
            <a:ext cx="7864840" cy="1200329"/>
          </a:xfrm>
          <a:prstGeom prst="rect">
            <a:avLst/>
          </a:prstGeom>
          <a:solidFill>
            <a:schemeClr val="accent2">
              <a:lumMod val="20000"/>
              <a:lumOff val="8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Firstly lets assume that the capacitor is fully discharged and the output of the op-amp is saturated at the positive supply rail. </a:t>
            </a:r>
          </a:p>
          <a:p>
            <a:pPr marL="465138" indent="-465138" algn="just">
              <a:buFont typeface="Wingdings" pitchFamily="2" charset="2"/>
              <a:buChar char="Ø"/>
            </a:pPr>
            <a:r>
              <a:rPr lang="en-US" dirty="0" smtClean="0">
                <a:latin typeface="Times New Roman" pitchFamily="18" charset="0"/>
                <a:cs typeface="Times New Roman" pitchFamily="18" charset="0"/>
              </a:rPr>
              <a:t>The capacitor, C starts to charge up from the output voltage,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through resistor, R at a rate determined by their RC time constant.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609600" y="3124200"/>
            <a:ext cx="7848600" cy="2031325"/>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RC circuits that the capacitor wants to charge up fully to the value of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(which is +V(sat)) within five time constants. </a:t>
            </a:r>
          </a:p>
          <a:p>
            <a:pPr marL="465138" indent="-465138" algn="just">
              <a:buFont typeface="Wingdings" pitchFamily="2" charset="2"/>
              <a:buChar char="Ø"/>
            </a:pPr>
            <a:r>
              <a:rPr lang="en-US" dirty="0" smtClean="0">
                <a:latin typeface="Times New Roman" pitchFamily="18" charset="0"/>
                <a:cs typeface="Times New Roman" pitchFamily="18" charset="0"/>
              </a:rPr>
              <a:t>However, as soon as the capacitors charging voltage at the op-amps inverting (-) terminal is equal to or greater than the voltage at the non-inverting terminal (the op-amps output voltage fraction divided between resistors R1 and R2), the output will change state and be driven to the opposing negative supply rail.</a:t>
            </a:r>
            <a:endParaRPr lang="en-US" dirty="0">
              <a:latin typeface="Times New Roman" pitchFamily="18" charset="0"/>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371600"/>
            <a:ext cx="7543800" cy="2031325"/>
          </a:xfrm>
          <a:prstGeom prst="rect">
            <a:avLst/>
          </a:prstGeom>
          <a:solidFill>
            <a:schemeClr val="accent6">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Once the op-amps inverting terminal reaches the new negative reference voltage, -</a:t>
            </a:r>
            <a:r>
              <a:rPr lang="en-US" dirty="0" err="1" smtClean="0">
                <a:latin typeface="Times New Roman" pitchFamily="18" charset="0"/>
                <a:cs typeface="Times New Roman" pitchFamily="18" charset="0"/>
              </a:rPr>
              <a:t>Vref</a:t>
            </a:r>
            <a:r>
              <a:rPr lang="en-US" dirty="0" smtClean="0">
                <a:latin typeface="Times New Roman" pitchFamily="18" charset="0"/>
                <a:cs typeface="Times New Roman" pitchFamily="18" charset="0"/>
              </a:rPr>
              <a:t> at the non-inverting terminal, the op-amp once again changes state and the output is driven to the opposing supply rail voltage, +V(sat). </a:t>
            </a:r>
          </a:p>
          <a:p>
            <a:pPr marL="465138" indent="-465138" algn="just">
              <a:buFont typeface="Wingdings" pitchFamily="2" charset="2"/>
              <a:buChar char="Ø"/>
            </a:pPr>
            <a:r>
              <a:rPr lang="en-US" dirty="0" smtClean="0">
                <a:latin typeface="Times New Roman" pitchFamily="18" charset="0"/>
                <a:cs typeface="Times New Roman" pitchFamily="18" charset="0"/>
              </a:rPr>
              <a:t>The capacitor now see’s a positive voltage across its plates and the charging cycle begins again. Thus, the capacitor is constantly charging and discharging creating an astable op-amp multivibrator output.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14340" name="Picture 4" descr="summing_non_inverting_exam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91" y="2986498"/>
            <a:ext cx="5168385" cy="3600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536" y="1916832"/>
            <a:ext cx="2062744"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Home Work</a:t>
            </a:r>
            <a:endParaRPr lang="en-IN" sz="2800" b="1" dirty="0">
              <a:latin typeface="Times New Roman" pitchFamily="18" charset="0"/>
              <a:cs typeface="Times New Roman" pitchFamily="18" charset="0"/>
            </a:endParaRPr>
          </a:p>
        </p:txBody>
      </p:sp>
      <p:sp>
        <p:nvSpPr>
          <p:cNvPr id="4" name="Rectangle 3"/>
          <p:cNvSpPr/>
          <p:nvPr/>
        </p:nvSpPr>
        <p:spPr>
          <a:xfrm>
            <a:off x="9525000" y="3617147"/>
            <a:ext cx="3684846"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dirty="0">
                <a:latin typeface="Times New Roman" pitchFamily="18" charset="0"/>
                <a:cs typeface="Times New Roman" pitchFamily="18" charset="0"/>
              </a:rPr>
              <a:t>For V</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 3V and V</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 -4V</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We </a:t>
            </a:r>
            <a:r>
              <a:rPr lang="en-US" sz="2000" dirty="0" smtClean="0">
                <a:latin typeface="Times New Roman" pitchFamily="18" charset="0"/>
                <a:cs typeface="Times New Roman" pitchFamily="18" charset="0"/>
              </a:rPr>
              <a:t>get</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OUT</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(6 X 3V) - (4 X 4V) = 2V</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02956775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2049" name="Rectangle 1"/>
          <p:cNvSpPr>
            <a:spLocks noChangeArrowheads="1"/>
          </p:cNvSpPr>
          <p:nvPr/>
        </p:nvSpPr>
        <p:spPr bwMode="auto">
          <a:xfrm>
            <a:off x="381000" y="1766501"/>
            <a:ext cx="8077200" cy="2092881"/>
          </a:xfrm>
          <a:prstGeom prst="rect">
            <a:avLst/>
          </a:prstGeom>
          <a:solidFill>
            <a:schemeClr val="accent6">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power is turned ON, </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1900" b="1"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automatically swings either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or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since these are the only stable states allowed by Schmitt trigger. Assume it swings to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Now capacitor starts charging towards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through the feedback path provided by the resistor R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to the inverting input. As long as the capacitor voltage </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c</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less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output voltage remains at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50" name="AutoShape 2" descr="V_{0}  "/>
          <p:cNvSpPr>
            <a:spLocks noChangeAspect="1" noChangeArrowheads="1"/>
          </p:cNvSpPr>
          <p:nvPr/>
        </p:nvSpPr>
        <p:spPr bwMode="auto">
          <a:xfrm>
            <a:off x="324167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1" name="AutoShape 3" descr="V_{sat}  "/>
          <p:cNvSpPr>
            <a:spLocks noChangeAspect="1" noChangeArrowheads="1"/>
          </p:cNvSpPr>
          <p:nvPr/>
        </p:nvSpPr>
        <p:spPr bwMode="auto">
          <a:xfrm>
            <a:off x="622935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 V_{sat}  "/>
          <p:cNvSpPr>
            <a:spLocks noChangeAspect="1" noChangeArrowheads="1"/>
          </p:cNvSpPr>
          <p:nvPr/>
        </p:nvSpPr>
        <p:spPr bwMode="auto">
          <a:xfrm>
            <a:off x="694372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3" name="AutoShape 5" descr="+V_{sat}  "/>
          <p:cNvSpPr>
            <a:spLocks noChangeAspect="1" noChangeArrowheads="1"/>
          </p:cNvSpPr>
          <p:nvPr/>
        </p:nvSpPr>
        <p:spPr bwMode="auto">
          <a:xfrm>
            <a:off x="1578610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 V_{sat}  "/>
          <p:cNvSpPr>
            <a:spLocks noChangeAspect="1" noChangeArrowheads="1"/>
          </p:cNvSpPr>
          <p:nvPr/>
        </p:nvSpPr>
        <p:spPr bwMode="auto">
          <a:xfrm>
            <a:off x="447357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V_{C}  "/>
          <p:cNvSpPr>
            <a:spLocks noChangeAspect="1" noChangeArrowheads="1"/>
          </p:cNvSpPr>
          <p:nvPr/>
        </p:nvSpPr>
        <p:spPr bwMode="auto">
          <a:xfrm>
            <a:off x="1550352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displaystyle V_{UT}  "/>
          <p:cNvSpPr>
            <a:spLocks noChangeAspect="1" noChangeArrowheads="1"/>
          </p:cNvSpPr>
          <p:nvPr/>
        </p:nvSpPr>
        <p:spPr bwMode="auto">
          <a:xfrm>
            <a:off x="16903700"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9" name="Rectangle 11"/>
          <p:cNvSpPr>
            <a:spLocks noChangeArrowheads="1"/>
          </p:cNvSpPr>
          <p:nvPr/>
        </p:nvSpPr>
        <p:spPr bwMode="auto">
          <a:xfrm>
            <a:off x="381000" y="3955450"/>
            <a:ext cx="8077200" cy="2031325"/>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soon as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charges to a value slightly greater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input goes positive with respect to the input. This switches the output voltage from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514350" lvl="0" indent="-514350" algn="just" eaLnBrk="0" fontAlgn="base" hangingPunct="0">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switches to </a:t>
            </a:r>
            <a:r>
              <a:rPr lang="en-US"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capacitor starts discharging via . The current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discharges capacitor to 0 V and recharges capacitor to</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When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becomes slightly more negative than the feedback voltage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output voltage switches back to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60" name="AutoShape 12" descr="V_{C}  "/>
          <p:cNvSpPr>
            <a:spLocks noChangeAspect="1" noChangeArrowheads="1"/>
          </p:cNvSpPr>
          <p:nvPr/>
        </p:nvSpPr>
        <p:spPr bwMode="auto">
          <a:xfrm>
            <a:off x="178117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1" name="AutoShape 13" descr="V_{UT}  "/>
          <p:cNvSpPr>
            <a:spLocks noChangeAspect="1" noChangeArrowheads="1"/>
          </p:cNvSpPr>
          <p:nvPr/>
        </p:nvSpPr>
        <p:spPr bwMode="auto">
          <a:xfrm>
            <a:off x="5962650"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2" name="AutoShape 14" descr="+ V_{sat}  "/>
          <p:cNvSpPr>
            <a:spLocks noChangeAspect="1" noChangeArrowheads="1"/>
          </p:cNvSpPr>
          <p:nvPr/>
        </p:nvSpPr>
        <p:spPr bwMode="auto">
          <a:xfrm>
            <a:off x="1499552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3" name="AutoShape 15" descr="-V_{sat}  "/>
          <p:cNvSpPr>
            <a:spLocks noChangeAspect="1" noChangeArrowheads="1"/>
          </p:cNvSpPr>
          <p:nvPr/>
        </p:nvSpPr>
        <p:spPr bwMode="auto">
          <a:xfrm>
            <a:off x="15422563"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V_{0}  "/>
          <p:cNvSpPr>
            <a:spLocks noChangeAspect="1" noChangeArrowheads="1"/>
          </p:cNvSpPr>
          <p:nvPr/>
        </p:nvSpPr>
        <p:spPr bwMode="auto">
          <a:xfrm>
            <a:off x="9763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5" name="AutoShape 17" descr="-V_{sat}  "/>
          <p:cNvSpPr>
            <a:spLocks noChangeAspect="1" noChangeArrowheads="1"/>
          </p:cNvSpPr>
          <p:nvPr/>
        </p:nvSpPr>
        <p:spPr bwMode="auto">
          <a:xfrm>
            <a:off x="2438400"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  "/>
          <p:cNvSpPr>
            <a:spLocks noChangeAspect="1" noChangeArrowheads="1"/>
          </p:cNvSpPr>
          <p:nvPr/>
        </p:nvSpPr>
        <p:spPr bwMode="auto">
          <a:xfrm>
            <a:off x="759936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7" name="AutoShape 19" descr="V_{LT}  "/>
          <p:cNvSpPr>
            <a:spLocks noChangeAspect="1" noChangeArrowheads="1"/>
          </p:cNvSpPr>
          <p:nvPr/>
        </p:nvSpPr>
        <p:spPr bwMode="auto">
          <a:xfrm>
            <a:off x="13717588"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8" name="AutoShape 20" descr="V_{C}  "/>
          <p:cNvSpPr>
            <a:spLocks noChangeAspect="1" noChangeArrowheads="1"/>
          </p:cNvSpPr>
          <p:nvPr/>
        </p:nvSpPr>
        <p:spPr bwMode="auto">
          <a:xfrm>
            <a:off x="146161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9" name="AutoShape 21" descr="V_{LT}  "/>
          <p:cNvSpPr>
            <a:spLocks noChangeAspect="1" noChangeArrowheads="1"/>
          </p:cNvSpPr>
          <p:nvPr/>
        </p:nvSpPr>
        <p:spPr bwMode="auto">
          <a:xfrm>
            <a:off x="2997200"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0" name="AutoShape 22" descr="+V_{sat}  "/>
          <p:cNvSpPr>
            <a:spLocks noChangeAspect="1" noChangeArrowheads="1"/>
          </p:cNvSpPr>
          <p:nvPr/>
        </p:nvSpPr>
        <p:spPr bwMode="auto">
          <a:xfrm>
            <a:off x="6650038"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1039"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1040" name="AutoShape 16" descr="t  "/>
          <p:cNvSpPr>
            <a:spLocks noChangeAspect="1" noChangeArrowheads="1"/>
          </p:cNvSpPr>
          <p:nvPr/>
        </p:nvSpPr>
        <p:spPr bwMode="auto">
          <a:xfrm>
            <a:off x="35210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24" name="Rectangle 23"/>
          <p:cNvSpPr/>
          <p:nvPr/>
        </p:nvSpPr>
        <p:spPr>
          <a:xfrm>
            <a:off x="76200" y="2971800"/>
            <a:ext cx="3741409"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a:t>
            </a:r>
            <a:r>
              <a:rPr lang="el-GR" sz="2000" dirty="0" smtClean="0">
                <a:latin typeface="Times New Roman" pitchFamily="18" charset="0"/>
                <a:cs typeface="Times New Roman" pitchFamily="18" charset="0"/>
              </a:rPr>
              <a:t>β</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dirty="0"/>
          </a:p>
        </p:txBody>
      </p:sp>
      <p:sp>
        <p:nvSpPr>
          <p:cNvPr id="25" name="TextBox 24"/>
          <p:cNvSpPr txBox="1"/>
          <p:nvPr/>
        </p:nvSpPr>
        <p:spPr>
          <a:xfrm>
            <a:off x="1066800" y="3881735"/>
            <a:ext cx="5801588"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26" name="TextBox 25"/>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27" name="Rectangle 26"/>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l-GR" sz="2400" dirty="0" smtClean="0">
                <a:latin typeface="Times New Roman" pitchFamily="18" charset="0"/>
                <a:cs typeface="Times New Roman" pitchFamily="18" charset="0"/>
              </a:rPr>
              <a:t> 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baseline="30000" dirty="0" smtClean="0">
                <a:latin typeface="Times New Roman" pitchFamily="18" charset="0"/>
                <a:cs typeface="Times New Roman" pitchFamily="18" charset="0"/>
              </a:rPr>
              <a:t>/RC)	</a:t>
            </a:r>
            <a:r>
              <a:rPr lang="en-US" sz="2400" dirty="0" smtClean="0">
                <a:latin typeface="Times New Roman" pitchFamily="18" charset="0"/>
                <a:cs typeface="Times New Roman" pitchFamily="18" charset="0"/>
              </a:rPr>
              <a:t> ----(4)</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(4) gives,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1600200" y="1838980"/>
            <a:ext cx="5702202"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----(5)</a:t>
            </a:r>
          </a:p>
        </p:txBody>
      </p:sp>
      <p:sp>
        <p:nvSpPr>
          <p:cNvPr id="8" name="TextBox 7"/>
          <p:cNvSpPr txBox="1"/>
          <p:nvPr/>
        </p:nvSpPr>
        <p:spPr>
          <a:xfrm>
            <a:off x="304800" y="2590800"/>
            <a:ext cx="3775393" cy="369332"/>
          </a:xfrm>
          <a:prstGeom prst="rect">
            <a:avLst/>
          </a:prstGeom>
          <a:noFill/>
        </p:spPr>
        <p:txBody>
          <a:bodyPr wrap="none" rtlCol="0">
            <a:spAutoFit/>
          </a:bodyPr>
          <a:lstStyle/>
          <a:p>
            <a:r>
              <a:rPr lang="en-US" dirty="0" smtClean="0">
                <a:latin typeface="Times New Roman" pitchFamily="18" charset="0"/>
                <a:cs typeface="Times New Roman" pitchFamily="18" charset="0"/>
              </a:rPr>
              <a:t>eqn. (5) for half a cycle, for full cycle, </a:t>
            </a:r>
            <a:endParaRPr lang="en-US" dirty="0">
              <a:latin typeface="Times New Roman" pitchFamily="18" charset="0"/>
              <a:cs typeface="Times New Roman" pitchFamily="18" charset="0"/>
            </a:endParaRPr>
          </a:p>
        </p:txBody>
      </p:sp>
      <p:sp>
        <p:nvSpPr>
          <p:cNvPr id="9" name="Rectangle 8"/>
          <p:cNvSpPr/>
          <p:nvPr/>
        </p:nvSpPr>
        <p:spPr>
          <a:xfrm>
            <a:off x="1752600" y="3046512"/>
            <a:ext cx="6625532"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----(6)</a:t>
            </a:r>
          </a:p>
        </p:txBody>
      </p:sp>
      <p:sp>
        <p:nvSpPr>
          <p:cNvPr id="10" name="TextBox 9"/>
          <p:cNvSpPr txBox="1"/>
          <p:nvPr/>
        </p:nvSpPr>
        <p:spPr>
          <a:xfrm>
            <a:off x="457200" y="3810000"/>
            <a:ext cx="2324675"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 0.5, </a:t>
            </a:r>
            <a:endParaRPr lang="en-US" baseline="-25000" dirty="0">
              <a:latin typeface="Times New Roman" pitchFamily="18" charset="0"/>
              <a:cs typeface="Times New Roman" pitchFamily="18" charset="0"/>
            </a:endParaRPr>
          </a:p>
        </p:txBody>
      </p:sp>
      <p:sp>
        <p:nvSpPr>
          <p:cNvPr id="11" name="Rectangle 10"/>
          <p:cNvSpPr/>
          <p:nvPr/>
        </p:nvSpPr>
        <p:spPr>
          <a:xfrm>
            <a:off x="1905000" y="4265712"/>
            <a:ext cx="385554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3	----(7)</a:t>
            </a:r>
          </a:p>
        </p:txBody>
      </p:sp>
      <p:sp>
        <p:nvSpPr>
          <p:cNvPr id="12" name="TextBox 11"/>
          <p:cNvSpPr txBox="1"/>
          <p:nvPr/>
        </p:nvSpPr>
        <p:spPr>
          <a:xfrm>
            <a:off x="609600" y="5105400"/>
            <a:ext cx="1904689"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=1.16R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a:t>
            </a:r>
            <a:endParaRPr lang="en-US" baseline="-25000" dirty="0">
              <a:latin typeface="Times New Roman" pitchFamily="18" charset="0"/>
              <a:cs typeface="Times New Roman" pitchFamily="18" charset="0"/>
            </a:endParaRPr>
          </a:p>
        </p:txBody>
      </p:sp>
      <p:sp>
        <p:nvSpPr>
          <p:cNvPr id="13" name="Rectangle 12"/>
          <p:cNvSpPr/>
          <p:nvPr/>
        </p:nvSpPr>
        <p:spPr>
          <a:xfrm>
            <a:off x="2057400" y="5637312"/>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----(8)</a:t>
            </a:r>
          </a:p>
        </p:txBody>
      </p:sp>
      <p:sp>
        <p:nvSpPr>
          <p:cNvPr id="14" name="Rectangle 13"/>
          <p:cNvSpPr/>
          <p:nvPr/>
        </p:nvSpPr>
        <p:spPr>
          <a:xfrm>
            <a:off x="5297387" y="5638800"/>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f = 1/2RC 	----(9)</a:t>
            </a:r>
          </a:p>
        </p:txBody>
      </p:sp>
      <p:sp>
        <p:nvSpPr>
          <p:cNvPr id="15" name="Rectangle 14"/>
          <p:cNvSpPr/>
          <p:nvPr/>
        </p:nvSpPr>
        <p:spPr>
          <a:xfrm>
            <a:off x="4001987" y="6334780"/>
            <a:ext cx="279756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pp</a:t>
            </a:r>
            <a:r>
              <a:rPr lang="en-US" sz="2000" b="1" dirty="0" smtClean="0">
                <a:latin typeface="Times New Roman" pitchFamily="18" charset="0"/>
                <a:cs typeface="Times New Roman" pitchFamily="18" charset="0"/>
              </a:rPr>
              <a:t> = 2V</a:t>
            </a:r>
            <a:r>
              <a:rPr lang="en-US" sz="2000" b="1" baseline="-25000" dirty="0"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 	----(10)</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descr="Square Wave Generator using Op-Am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3" name="Picture 3"/>
          <p:cNvPicPr>
            <a:picLocks noChangeAspect="1" noChangeArrowheads="1"/>
          </p:cNvPicPr>
          <p:nvPr/>
        </p:nvPicPr>
        <p:blipFill>
          <a:blip r:embed="rId2" cstate="print"/>
          <a:srcRect b="9062"/>
          <a:stretch>
            <a:fillRect/>
          </a:stretch>
        </p:blipFill>
        <p:spPr bwMode="auto">
          <a:xfrm>
            <a:off x="-85725" y="1652588"/>
            <a:ext cx="7019925" cy="4062412"/>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7" name="Rectangle 6"/>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51204" name="Picture 4"/>
          <p:cNvPicPr>
            <a:picLocks noChangeAspect="1" noChangeArrowheads="1"/>
          </p:cNvPicPr>
          <p:nvPr/>
        </p:nvPicPr>
        <p:blipFill>
          <a:blip r:embed="rId3" cstate="print"/>
          <a:srcRect/>
          <a:stretch>
            <a:fillRect/>
          </a:stretch>
        </p:blipFill>
        <p:spPr bwMode="auto">
          <a:xfrm>
            <a:off x="2209800" y="5562600"/>
            <a:ext cx="4560565" cy="500062"/>
          </a:xfrm>
          <a:prstGeom prst="rect">
            <a:avLst/>
          </a:prstGeom>
          <a:ln>
            <a:noFill/>
          </a:ln>
          <a:effectLst>
            <a:outerShdw blurRad="292100" dist="139700" dir="2700000" algn="tl" rotWithShape="0">
              <a:srgbClr val="333333">
                <a:alpha val="65000"/>
              </a:srgbClr>
            </a:outerShdw>
          </a:effectLst>
        </p:spPr>
      </p:pic>
      <p:pic>
        <p:nvPicPr>
          <p:cNvPr id="51205" name="Picture 5"/>
          <p:cNvPicPr>
            <a:picLocks noChangeAspect="1" noChangeArrowheads="1"/>
          </p:cNvPicPr>
          <p:nvPr/>
        </p:nvPicPr>
        <p:blipFill>
          <a:blip r:embed="rId4" cstate="print"/>
          <a:srcRect/>
          <a:stretch>
            <a:fillRect/>
          </a:stretch>
        </p:blipFill>
        <p:spPr bwMode="auto">
          <a:xfrm>
            <a:off x="3657600" y="6161199"/>
            <a:ext cx="1590675" cy="582501"/>
          </a:xfrm>
          <a:prstGeom prst="rect">
            <a:avLst/>
          </a:prstGeom>
          <a:ln>
            <a:noFill/>
          </a:ln>
          <a:effectLst>
            <a:outerShdw blurRad="292100" dist="139700" dir="2700000" algn="tl" rotWithShape="0">
              <a:srgbClr val="333333">
                <a:alpha val="65000"/>
              </a:srgbClr>
            </a:outerShdw>
          </a:effectLst>
        </p:spPr>
      </p:pic>
      <p:pic>
        <p:nvPicPr>
          <p:cNvPr id="51206" name="Picture 6"/>
          <p:cNvPicPr>
            <a:picLocks noChangeAspect="1" noChangeArrowheads="1"/>
          </p:cNvPicPr>
          <p:nvPr/>
        </p:nvPicPr>
        <p:blipFill>
          <a:blip r:embed="rId5" cstate="print"/>
          <a:srcRect/>
          <a:stretch>
            <a:fillRect/>
          </a:stretch>
        </p:blipFill>
        <p:spPr bwMode="auto">
          <a:xfrm>
            <a:off x="7029450" y="1996634"/>
            <a:ext cx="1962150" cy="222294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066801" y="1657349"/>
            <a:ext cx="6985820" cy="48940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0" y="1504950"/>
            <a:ext cx="6663418" cy="47434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20849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Waveforms</a:t>
            </a:r>
            <a:endParaRPr lang="en-US" b="1" dirty="0">
              <a:latin typeface="Times New Roman" pitchFamily="18" charset="0"/>
              <a:cs typeface="Times New Roman"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7" name="Rectangle 6"/>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8" name="Rectangle 7"/>
          <p:cNvSpPr/>
          <p:nvPr/>
        </p:nvSpPr>
        <p:spPr>
          <a:xfrm>
            <a:off x="990600" y="1981200"/>
            <a:ext cx="4634602" cy="1200329"/>
          </a:xfrm>
          <a:prstGeom prst="rect">
            <a:avLst/>
          </a:prstGeom>
          <a:solidFill>
            <a:schemeClr val="accent2">
              <a:lumMod val="20000"/>
              <a:lumOff val="80000"/>
            </a:schemeClr>
          </a:solidFill>
          <a:ln>
            <a:solidFill>
              <a:schemeClr val="accent1"/>
            </a:solidFill>
          </a:ln>
        </p:spPr>
        <p:txBody>
          <a:bodyPr wrap="none">
            <a:spAutoFit/>
          </a:bodyPr>
          <a:lstStyle/>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monostable multivibrator</a:t>
            </a:r>
            <a:r>
              <a:rPr lang="en-US" dirty="0" smtClean="0">
                <a:latin typeface="Times New Roman" pitchFamily="18" charset="0"/>
                <a:cs typeface="Times New Roman" pitchFamily="18" charset="0"/>
              </a:rPr>
              <a:t> is also called as</a:t>
            </a:r>
          </a:p>
          <a:p>
            <a:pPr marL="1257300" lvl="2" indent="-342900">
              <a:buFont typeface="+mj-lt"/>
              <a:buAutoNum type="arabicPeriod"/>
            </a:pPr>
            <a:r>
              <a:rPr lang="en-US" b="1" dirty="0" smtClean="0">
                <a:latin typeface="Times New Roman" pitchFamily="18" charset="0"/>
                <a:cs typeface="Times New Roman" pitchFamily="18" charset="0"/>
              </a:rPr>
              <a:t> One-shot multivibrator</a:t>
            </a:r>
          </a:p>
          <a:p>
            <a:pPr marL="1257300" lvl="2" indent="-342900">
              <a:buFont typeface="+mj-lt"/>
              <a:buAutoNum type="arabicPeriod"/>
            </a:pPr>
            <a:r>
              <a:rPr lang="en-US" b="1" dirty="0" smtClean="0">
                <a:latin typeface="Times New Roman" pitchFamily="18" charset="0"/>
                <a:cs typeface="Times New Roman" pitchFamily="18" charset="0"/>
              </a:rPr>
              <a:t>Time delay circuit</a:t>
            </a:r>
          </a:p>
          <a:p>
            <a:pPr marL="1257300" lvl="2" indent="-342900">
              <a:buFont typeface="+mj-lt"/>
              <a:buAutoNum type="arabicPeriod"/>
            </a:pPr>
            <a:r>
              <a:rPr lang="en-US" b="1" dirty="0" smtClean="0">
                <a:latin typeface="Times New Roman" pitchFamily="18" charset="0"/>
                <a:cs typeface="Times New Roman" pitchFamily="18" charset="0"/>
              </a:rPr>
              <a:t>Gating Circuit</a:t>
            </a:r>
            <a:endParaRPr lang="en-US" dirty="0">
              <a:latin typeface="Times New Roman" pitchFamily="18" charset="0"/>
              <a:cs typeface="Times New Roman" pitchFamily="18" charset="0"/>
            </a:endParaRPr>
          </a:p>
        </p:txBody>
      </p:sp>
      <p:sp>
        <p:nvSpPr>
          <p:cNvPr id="9" name="Rectangle 8"/>
          <p:cNvSpPr/>
          <p:nvPr/>
        </p:nvSpPr>
        <p:spPr>
          <a:xfrm>
            <a:off x="304800" y="3378875"/>
            <a:ext cx="8382000" cy="2308324"/>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circuit produces a single pulse of specified duration in response to each </a:t>
            </a:r>
            <a:r>
              <a:rPr lang="en-US" b="1" dirty="0" smtClean="0">
                <a:latin typeface="Times New Roman" pitchFamily="18" charset="0"/>
                <a:cs typeface="Times New Roman" pitchFamily="18" charset="0"/>
              </a:rPr>
              <a:t>external trigger</a:t>
            </a:r>
            <a:r>
              <a:rPr lang="en-US" dirty="0" smtClean="0">
                <a:latin typeface="Times New Roman" pitchFamily="18" charset="0"/>
                <a:cs typeface="Times New Roman" pitchFamily="18" charset="0"/>
              </a:rPr>
              <a:t> signal. For such a circuit, only one </a:t>
            </a:r>
            <a:r>
              <a:rPr lang="en-US" b="1" dirty="0" smtClean="0">
                <a:latin typeface="Times New Roman" pitchFamily="18" charset="0"/>
                <a:cs typeface="Times New Roman" pitchFamily="18" charset="0"/>
              </a:rPr>
              <a:t>stable state</a:t>
            </a:r>
            <a:r>
              <a:rPr lang="en-US" dirty="0" smtClean="0">
                <a:latin typeface="Times New Roman" pitchFamily="18" charset="0"/>
                <a:cs typeface="Times New Roman" pitchFamily="18" charset="0"/>
              </a:rPr>
              <a:t> exists. </a:t>
            </a:r>
          </a:p>
          <a:p>
            <a:pPr marL="465138" indent="-465138" algn="just">
              <a:buFont typeface="Wingdings" pitchFamily="2" charset="2"/>
              <a:buChar char="Ø"/>
            </a:pPr>
            <a:r>
              <a:rPr lang="en-US" dirty="0" smtClean="0">
                <a:latin typeface="Times New Roman" pitchFamily="18" charset="0"/>
                <a:cs typeface="Times New Roman" pitchFamily="18" charset="0"/>
              </a:rPr>
              <a:t>When an external trigger is applied, the output changes its state. The new state is called as </a:t>
            </a:r>
            <a:r>
              <a:rPr lang="en-US" b="1" dirty="0" smtClean="0">
                <a:latin typeface="Times New Roman" pitchFamily="18" charset="0"/>
                <a:cs typeface="Times New Roman" pitchFamily="18" charset="0"/>
              </a:rPr>
              <a:t>a quasi-stable state</a:t>
            </a:r>
            <a:r>
              <a:rPr lang="en-US" dirty="0" smtClean="0">
                <a:latin typeface="Times New Roman" pitchFamily="18" charset="0"/>
                <a:cs typeface="Times New Roman" pitchFamily="18" charset="0"/>
              </a:rPr>
              <a:t>. The circuit remains in this state for a fixed interval of time. After some time it returns back to its original stable state. </a:t>
            </a:r>
          </a:p>
          <a:p>
            <a:pPr marL="465138" indent="-465138" algn="just">
              <a:buFont typeface="Wingdings" pitchFamily="2" charset="2"/>
              <a:buChar char="Ø"/>
            </a:pPr>
            <a:r>
              <a:rPr lang="en-US" dirty="0" smtClean="0">
                <a:latin typeface="Times New Roman" pitchFamily="18" charset="0"/>
                <a:cs typeface="Times New Roman" pitchFamily="18" charset="0"/>
              </a:rPr>
              <a:t>In fact, an internal trigger signal is generated which drives the circuit back to its original stable state. Usually, the</a:t>
            </a:r>
            <a:r>
              <a:rPr lang="en-US" b="1" dirty="0" smtClean="0">
                <a:latin typeface="Times New Roman" pitchFamily="18" charset="0"/>
                <a:cs typeface="Times New Roman" pitchFamily="18" charset="0"/>
              </a:rPr>
              <a:t> charging and discharging of a capacitor</a:t>
            </a:r>
            <a:r>
              <a:rPr lang="en-US" dirty="0" smtClean="0">
                <a:latin typeface="Times New Roman" pitchFamily="18" charset="0"/>
                <a:cs typeface="Times New Roman" pitchFamily="18" charset="0"/>
              </a:rPr>
              <a:t> provide this internal trigger signal.</a:t>
            </a:r>
            <a:endParaRPr lang="en-US" dirty="0">
              <a:latin typeface="Times New Roman" pitchFamily="18" charset="0"/>
              <a:cs typeface="Times New Roman"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5121" name="Rectangle 1"/>
          <p:cNvSpPr>
            <a:spLocks noChangeArrowheads="1"/>
          </p:cNvSpPr>
          <p:nvPr/>
        </p:nvSpPr>
        <p:spPr bwMode="auto">
          <a:xfrm>
            <a:off x="0" y="1676400"/>
            <a:ext cx="9144000" cy="1323439"/>
          </a:xfrm>
          <a:prstGeom prst="rect">
            <a:avLst/>
          </a:prstGeom>
          <a:solidFill>
            <a:schemeClr val="accent6">
              <a:lumMod val="40000"/>
              <a:lumOff val="6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connected across the capacitor is called clamping diode. It clamps the capacitor voltage to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0.7V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when the output is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a:p>
            <a:pPr marL="465138" lvl="0" indent="-465138" algn="just" eaLnBrk="0" fontAlgn="base" hangingPunct="0">
              <a:spcBef>
                <a:spcPct val="0"/>
              </a:spcBef>
              <a:spcAft>
                <a:spcPct val="0"/>
              </a:spcAft>
              <a:buFont typeface="Wingdings" pitchFamily="2" charset="2"/>
              <a:buChar char="Ø"/>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 negative triggering pulse is applied to the Non-inverting terminal of Op-amp through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RC differentiator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circuit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and diode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126" name="Rectangle 6"/>
          <p:cNvSpPr>
            <a:spLocks noChangeArrowheads="1"/>
          </p:cNvSpPr>
          <p:nvPr/>
        </p:nvSpPr>
        <p:spPr bwMode="auto">
          <a:xfrm>
            <a:off x="0" y="3503713"/>
            <a:ext cx="9144000" cy="2246769"/>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To understand the operation of the circuit, let us assume that the output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is at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i.e. in its stable state.</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a:t>
            </a:r>
            <a:r>
              <a:rPr kumimoji="0" lang="en-US" sz="2000" b="0" i="0" u="none" strike="noStrike" cap="none" normalizeH="0" dirty="0" smtClean="0">
                <a:ln>
                  <a:noFill/>
                </a:ln>
                <a:solidFill>
                  <a:schemeClr val="tx1"/>
                </a:solidFill>
                <a:effectLst/>
                <a:latin typeface="Times New Roman" pitchFamily="18" charset="0"/>
                <a:cs typeface="Times New Roman" pitchFamily="18" charset="0"/>
              </a:rPr>
              <a:t>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(Connected across Capacitor) conducts and the voltage across the capacitor C =&gt;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gets clamped to </a:t>
            </a:r>
            <a:r>
              <a:rPr lang="en-US" sz="2000" b="1" dirty="0" smtClean="0">
                <a:latin typeface="Times New Roman" pitchFamily="18" charset="0"/>
                <a:cs typeface="Times New Roman" pitchFamily="18" charset="0"/>
              </a:rPr>
              <a:t>0.7V</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controlled by voltage divider circuit of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2.</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lvl="0" algn="just" eaLnBrk="0" fontAlgn="base" hangingPunct="0">
              <a:spcBef>
                <a:spcPct val="0"/>
              </a:spcBef>
              <a:spcAft>
                <a:spcPct val="0"/>
              </a:spcAf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Voltage at non-inverting terminal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l-GR" sz="2000" b="1" i="0" u="none" strike="noStrike" cap="none" normalizeH="0" baseline="0" dirty="0" smtClean="0">
                <a:ln>
                  <a:noFill/>
                </a:ln>
                <a:solidFill>
                  <a:schemeClr val="tx1"/>
                </a:solidFill>
                <a:effectLst/>
                <a:latin typeface="Times New Roman" pitchFamily="18" charset="0"/>
                <a:cs typeface="Times New Roman" pitchFamily="18" charset="0"/>
              </a:rPr>
              <a:t>β</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0</a:t>
            </a:r>
            <a:r>
              <a:rPr lang="el-GR"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endParaRPr>
          </a:p>
        </p:txBody>
      </p:sp>
      <p:pic>
        <p:nvPicPr>
          <p:cNvPr id="5129" name="Picture 9" descr="\displaystyle D_1  "/>
          <p:cNvPicPr>
            <a:picLocks noChangeAspect="1" noChangeArrowheads="1"/>
          </p:cNvPicPr>
          <p:nvPr/>
        </p:nvPicPr>
        <p:blipFill>
          <a:blip r:embed="rId2" cstate="print"/>
          <a:srcRect/>
          <a:stretch>
            <a:fillRect/>
          </a:stretch>
        </p:blipFill>
        <p:spPr bwMode="auto">
          <a:xfrm>
            <a:off x="-4602163" y="-228600"/>
            <a:ext cx="238125" cy="209550"/>
          </a:xfrm>
          <a:prstGeom prst="rect">
            <a:avLst/>
          </a:prstGeo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4097" name="Rectangle 1"/>
          <p:cNvSpPr>
            <a:spLocks noChangeArrowheads="1"/>
          </p:cNvSpPr>
          <p:nvPr/>
        </p:nvSpPr>
        <p:spPr bwMode="auto">
          <a:xfrm>
            <a:off x="0" y="1560016"/>
            <a:ext cx="9144000" cy="4154984"/>
          </a:xfrm>
          <a:prstGeom prst="rect">
            <a:avLst/>
          </a:prstGeom>
          <a:solidFill>
            <a:schemeClr val="accent6">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If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4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 negative trigger of amplitude</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so that the effective voltage at this terminal is less than </a:t>
            </a:r>
            <a:r>
              <a:rPr lang="en-US" sz="2400" b="1" dirty="0" smtClean="0">
                <a:latin typeface="Times New Roman" pitchFamily="18" charset="0"/>
                <a:cs typeface="Times New Roman" pitchFamily="18" charset="0"/>
              </a:rPr>
              <a:t>0.7V.</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Then the output of the Op-amp changes its state from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to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diode is now reverse biased and the capacitor starts charging exponentially to</a:t>
            </a:r>
            <a:r>
              <a:rPr kumimoji="0" lang="en-US" sz="2400" b="0" i="0" u="none" strike="noStrike" cap="none" normalizeH="0" dirty="0" smtClean="0">
                <a:ln>
                  <a:noFill/>
                </a:ln>
                <a:solidFill>
                  <a:schemeClr val="tx1"/>
                </a:solidFill>
                <a:effectLst/>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through resistance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now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When the capacitor voltage becomes just slightly more negative than </a:t>
            </a:r>
            <a:r>
              <a:rPr lang="en-US" sz="2400" b="1" dirty="0" smtClean="0">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 output of the Op-amp changes its state back to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capacitor now starts charging towards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through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until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reaches </a:t>
            </a:r>
            <a:r>
              <a:rPr lang="en-US" sz="2400" b="1" dirty="0" smtClean="0">
                <a:latin typeface="Times New Roman" pitchFamily="18" charset="0"/>
                <a:cs typeface="Times New Roman" pitchFamily="18" charset="0"/>
              </a:rPr>
              <a:t>0.7V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as capacitor gets clamped to the voltage.</a:t>
            </a:r>
          </a:p>
        </p:txBody>
      </p:sp>
      <p:pic>
        <p:nvPicPr>
          <p:cNvPr id="4100" name="Picture 4" descr="\displaystyle 0.7 V \Rightarrow  "/>
          <p:cNvPicPr>
            <a:picLocks noChangeAspect="1" noChangeArrowheads="1"/>
          </p:cNvPicPr>
          <p:nvPr/>
        </p:nvPicPr>
        <p:blipFill>
          <a:blip r:embed="rId2" cstate="print"/>
          <a:srcRect/>
          <a:stretch>
            <a:fillRect/>
          </a:stretch>
        </p:blipFill>
        <p:spPr bwMode="auto">
          <a:xfrm>
            <a:off x="13919200" y="-411163"/>
            <a:ext cx="733425" cy="171450"/>
          </a:xfrm>
          <a:prstGeom prst="rect">
            <a:avLst/>
          </a:prstGeom>
          <a:noFill/>
        </p:spPr>
      </p:pic>
      <p:pic>
        <p:nvPicPr>
          <p:cNvPr id="4107" name="Picture 11" descr="\displaystyle +V_{sat}  "/>
          <p:cNvPicPr>
            <a:picLocks noChangeAspect="1" noChangeArrowheads="1"/>
          </p:cNvPicPr>
          <p:nvPr/>
        </p:nvPicPr>
        <p:blipFill>
          <a:blip r:embed="rId3" cstate="print"/>
          <a:srcRect/>
          <a:stretch>
            <a:fillRect/>
          </a:stretch>
        </p:blipFill>
        <p:spPr bwMode="auto">
          <a:xfrm>
            <a:off x="18127663" y="412750"/>
            <a:ext cx="504825" cy="200025"/>
          </a:xfrm>
          <a:prstGeom prst="rect">
            <a:avLst/>
          </a:prstGeo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5" name="TextBox 4"/>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6" name="Rectangle 5"/>
          <p:cNvSpPr/>
          <p:nvPr/>
        </p:nvSpPr>
        <p:spPr>
          <a:xfrm>
            <a:off x="76200" y="2971800"/>
            <a:ext cx="3539623"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V</a:t>
            </a:r>
            <a:r>
              <a:rPr lang="en-US" sz="2000" baseline="-25000" dirty="0" smtClean="0">
                <a:latin typeface="Times New Roman" pitchFamily="18" charset="0"/>
                <a:cs typeface="Times New Roman" pitchFamily="18" charset="0"/>
              </a:rPr>
              <a:t>D1</a:t>
            </a:r>
            <a:endParaRPr lang="en-US" sz="2000" baseline="-25000" dirty="0"/>
          </a:p>
        </p:txBody>
      </p:sp>
      <p:sp>
        <p:nvSpPr>
          <p:cNvPr id="7" name="TextBox 6"/>
          <p:cNvSpPr txBox="1"/>
          <p:nvPr/>
        </p:nvSpPr>
        <p:spPr>
          <a:xfrm>
            <a:off x="1066800" y="3881735"/>
            <a:ext cx="564770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p:txBody>
      </p:sp>
      <p:sp>
        <p:nvSpPr>
          <p:cNvPr id="8" name="TextBox 7"/>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9" name="Rectangle 8"/>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a:t>
            </a:r>
            <a:r>
              <a:rPr lang="el-GR"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10"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11" name="Rectangle 10"/>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72816"/>
            <a:ext cx="5967507"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28533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(3) gives, </a:t>
            </a:r>
            <a:endParaRPr lang="en-US" dirty="0">
              <a:latin typeface="Times New Roman" pitchFamily="18" charset="0"/>
              <a:cs typeface="Times New Roman" pitchFamily="18" charset="0"/>
            </a:endParaRPr>
          </a:p>
        </p:txBody>
      </p:sp>
      <p:sp>
        <p:nvSpPr>
          <p:cNvPr id="7" name="Rectangle 6"/>
          <p:cNvSpPr/>
          <p:nvPr/>
        </p:nvSpPr>
        <p:spPr>
          <a:xfrm>
            <a:off x="1600200" y="1838980"/>
            <a:ext cx="6805068"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((1+V</a:t>
            </a:r>
            <a:r>
              <a:rPr lang="en-US" sz="2800" b="1" baseline="-25000" dirty="0" smtClean="0">
                <a:latin typeface="Times New Roman" pitchFamily="18" charset="0"/>
                <a:cs typeface="Times New Roman" pitchFamily="18" charset="0"/>
              </a:rPr>
              <a:t>D1</a:t>
            </a:r>
            <a:r>
              <a:rPr lang="en-US" sz="2800" b="1" dirty="0" smtClean="0">
                <a:latin typeface="Times New Roman" pitchFamily="18" charset="0"/>
                <a:cs typeface="Times New Roman" pitchFamily="18" charset="0"/>
              </a:rPr>
              <a:t>/</a:t>
            </a:r>
            <a:r>
              <a:rPr lang="en-US" sz="2800" b="1" dirty="0" err="1" smtClean="0">
                <a:latin typeface="Times New Roman" pitchFamily="18" charset="0"/>
                <a:cs typeface="Times New Roman" pitchFamily="18" charset="0"/>
              </a:rPr>
              <a:t>V</a:t>
            </a:r>
            <a:r>
              <a:rPr lang="en-US" sz="2800" b="1" baseline="-25000" dirty="0" err="1" smtClean="0">
                <a:latin typeface="Times New Roman" pitchFamily="18" charset="0"/>
                <a:cs typeface="Times New Roman" pitchFamily="18" charset="0"/>
              </a:rPr>
              <a:t>sat</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----(4)</a:t>
            </a:r>
          </a:p>
        </p:txBody>
      </p:sp>
      <p:sp>
        <p:nvSpPr>
          <p:cNvPr id="8" name="TextBox 7"/>
          <p:cNvSpPr txBox="1"/>
          <p:nvPr/>
        </p:nvSpPr>
        <p:spPr>
          <a:xfrm>
            <a:off x="457200" y="3505200"/>
            <a:ext cx="423744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&gt;&gt; V</a:t>
            </a:r>
            <a:r>
              <a:rPr lang="en-US" sz="2000" baseline="-25000" dirty="0" smtClean="0">
                <a:latin typeface="Times New Roman" pitchFamily="18" charset="0"/>
                <a:cs typeface="Times New Roman" pitchFamily="18" charset="0"/>
              </a:rPr>
              <a:t>D1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then,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 0.5, </a:t>
            </a:r>
            <a:endParaRPr lang="en-US" sz="2000" baseline="-25000" dirty="0">
              <a:latin typeface="Times New Roman" pitchFamily="18" charset="0"/>
              <a:cs typeface="Times New Roman" pitchFamily="18" charset="0"/>
            </a:endParaRPr>
          </a:p>
        </p:txBody>
      </p:sp>
      <p:sp>
        <p:nvSpPr>
          <p:cNvPr id="9" name="Rectangle 8"/>
          <p:cNvSpPr/>
          <p:nvPr/>
        </p:nvSpPr>
        <p:spPr>
          <a:xfrm>
            <a:off x="1905000" y="4265712"/>
            <a:ext cx="3119700" cy="58477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a:t>
            </a:r>
            <a:r>
              <a:rPr lang="en-US" sz="3200" b="1" dirty="0" smtClean="0">
                <a:latin typeface="Times New Roman" pitchFamily="18" charset="0"/>
                <a:cs typeface="Times New Roman" pitchFamily="18" charset="0"/>
              </a:rPr>
              <a:t>0.69</a:t>
            </a:r>
            <a:r>
              <a:rPr lang="en-US" sz="2800" b="1" dirty="0" smtClean="0">
                <a:latin typeface="Times New Roman" pitchFamily="18" charset="0"/>
                <a:cs typeface="Times New Roman" pitchFamily="18" charset="0"/>
              </a:rPr>
              <a:t> RC ----(5)</a:t>
            </a:r>
          </a:p>
        </p:txBody>
      </p:sp>
      <p:sp>
        <p:nvSpPr>
          <p:cNvPr id="10" name="Rectangle 9"/>
          <p:cNvSpPr/>
          <p:nvPr/>
        </p:nvSpPr>
        <p:spPr>
          <a:xfrm>
            <a:off x="5557061" y="2526268"/>
            <a:ext cx="2443939" cy="369332"/>
          </a:xfrm>
          <a:prstGeom prst="rect">
            <a:avLst/>
          </a:prstGeom>
        </p:spPr>
        <p:txBody>
          <a:bodyPr wrap="none">
            <a:spAutoFit/>
          </a:bodyPr>
          <a:lstStyle/>
          <a:p>
            <a:r>
              <a:rPr lang="en-US" b="1" dirty="0" smtClean="0">
                <a:latin typeface="Times New Roman" pitchFamily="18" charset="0"/>
                <a:cs typeface="Times New Roman" pitchFamily="18" charset="0"/>
              </a:rPr>
              <a:t>where,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a:t>
            </a:r>
            <a:endParaRPr lang="en-US" b="1"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533400"/>
            <a:ext cx="91563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NOTE:</a:t>
            </a:r>
            <a:endParaRPr lang="en-US" b="1" dirty="0">
              <a:latin typeface="Times New Roman" pitchFamily="18" charset="0"/>
              <a:cs typeface="Times New Roman" pitchFamily="18" charset="0"/>
            </a:endParaRPr>
          </a:p>
        </p:txBody>
      </p:sp>
      <p:sp>
        <p:nvSpPr>
          <p:cNvPr id="59393" name="Rectangle 1"/>
          <p:cNvSpPr>
            <a:spLocks noChangeArrowheads="1"/>
          </p:cNvSpPr>
          <p:nvPr/>
        </p:nvSpPr>
        <p:spPr bwMode="auto">
          <a:xfrm>
            <a:off x="0" y="914400"/>
            <a:ext cx="9144000" cy="280076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517525" lvl="0" indent="-517525" algn="just" fontAlgn="base">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For Monostable operation, the trigger pulse width</a:t>
            </a:r>
            <a:r>
              <a:rPr kumimoji="0" lang="en-US" sz="2200" b="0" i="0" u="none" strike="noStrike" cap="none" normalizeH="0" dirty="0" smtClean="0">
                <a:ln>
                  <a:noFill/>
                </a:ln>
                <a:solidFill>
                  <a:schemeClr val="tx1"/>
                </a:solidFill>
                <a:effectLst/>
                <a:latin typeface="Times New Roman" pitchFamily="18" charset="0"/>
                <a:cs typeface="Times New Roman" pitchFamily="18" charset="0"/>
              </a:rPr>
              <a:t> </a:t>
            </a:r>
            <a:r>
              <a:rPr kumimoji="0" lang="en-US" sz="2200" b="1" i="0" u="none" strike="noStrike" cap="none" normalizeH="0" baseline="0" dirty="0" err="1" smtClean="0">
                <a:ln>
                  <a:noFill/>
                </a:ln>
                <a:solidFill>
                  <a:schemeClr val="tx1"/>
                </a:solidFill>
                <a:effectLst/>
                <a:latin typeface="Times New Roman" pitchFamily="18" charset="0"/>
                <a:cs typeface="Times New Roman" pitchFamily="18" charset="0"/>
              </a:rPr>
              <a:t>T</a:t>
            </a:r>
            <a:r>
              <a:rPr kumimoji="0" lang="en-US" sz="2200" b="1" i="0" u="none" strike="noStrike" cap="none" normalizeH="0" baseline="-25000" dirty="0" err="1" smtClean="0">
                <a:ln>
                  <a:noFill/>
                </a:ln>
                <a:solidFill>
                  <a:schemeClr val="tx1"/>
                </a:solidFill>
                <a:effectLst/>
                <a:latin typeface="Times New Roman" pitchFamily="18" charset="0"/>
                <a:cs typeface="Times New Roman" pitchFamily="18" charset="0"/>
              </a:rPr>
              <a:t>p</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should be much less than </a:t>
            </a:r>
            <a:r>
              <a:rPr lang="en-US" sz="2200" b="1" dirty="0" smtClean="0">
                <a:latin typeface="Times New Roman" pitchFamily="18" charset="0"/>
                <a:cs typeface="Times New Roman" pitchFamily="18" charset="0"/>
              </a:rPr>
              <a: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a:t>
            </a:r>
          </a:p>
          <a:p>
            <a:pPr marL="517525" marR="0" lvl="0" indent="-517525"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is not essential but it is used to avoid malfunctioning if any positive noise spikes are present in triggering line.</a:t>
            </a:r>
          </a:p>
          <a:p>
            <a:pPr marL="517525" lvl="0" indent="-517525" algn="just" eaLnBrk="0" fontAlgn="base" hangingPunct="0">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It can be seen from the waveform that the voltage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does not reach its quiescent value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D1</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until time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Hence it is necessary that a recovery time (</a:t>
            </a:r>
            <a:r>
              <a:rPr lang="en-US" sz="2200" b="1" dirty="0" smtClean="0">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be allowed to elapse before the next triggering signal is applied.</a:t>
            </a:r>
          </a:p>
        </p:txBody>
      </p:sp>
      <p:pic>
        <p:nvPicPr>
          <p:cNvPr id="59400" name="Picture 8" descr="T^{'} - T  "/>
          <p:cNvPicPr>
            <a:picLocks noChangeAspect="1" noChangeArrowheads="1"/>
          </p:cNvPicPr>
          <p:nvPr/>
        </p:nvPicPr>
        <p:blipFill>
          <a:blip r:embed="rId2" cstate="print"/>
          <a:srcRect/>
          <a:stretch>
            <a:fillRect/>
          </a:stretch>
        </p:blipFill>
        <p:spPr bwMode="auto">
          <a:xfrm>
            <a:off x="14758988" y="228600"/>
            <a:ext cx="647700" cy="219075"/>
          </a:xfrm>
          <a:prstGeom prst="rect">
            <a:avLst/>
          </a:prstGeom>
          <a:noFill/>
        </p:spPr>
      </p:pic>
      <p:pic>
        <p:nvPicPr>
          <p:cNvPr id="2050" name="Picture 2" descr="https://www.electronics-tutorial.net/wp-content/uploads/2015/09/multivibrator5.png"/>
          <p:cNvPicPr>
            <a:picLocks noChangeAspect="1" noChangeArrowheads="1"/>
          </p:cNvPicPr>
          <p:nvPr/>
        </p:nvPicPr>
        <p:blipFill>
          <a:blip r:embed="rId3" cstate="print"/>
          <a:srcRect/>
          <a:stretch>
            <a:fillRect/>
          </a:stretch>
        </p:blipFill>
        <p:spPr bwMode="auto">
          <a:xfrm>
            <a:off x="5143500" y="3333749"/>
            <a:ext cx="4000500" cy="3676651"/>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Triangular</a:t>
            </a:r>
            <a:r>
              <a:rPr kumimoji="0" lang="en-US" altLang="ko-KR" sz="3600" b="1" i="0" u="none" strike="noStrike" kern="1200" cap="none" spc="0" normalizeH="0" noProof="0" dirty="0" smtClean="0">
                <a:ln>
                  <a:noFill/>
                </a:ln>
                <a:solidFill>
                  <a:srgbClr val="FF0000"/>
                </a:solidFill>
                <a:effectLst/>
                <a:uLnTx/>
                <a:uFillTx/>
                <a:latin typeface="Times New Roman" pitchFamily="18" charset="0"/>
                <a:cs typeface="Times New Roman" pitchFamily="18" charset="0"/>
              </a:rPr>
              <a:t> wave Generator</a:t>
            </a:r>
            <a:endPar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endParaRP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3074" name="Picture 2" descr="Triangular Wave Generator Using Op amp"/>
          <p:cNvPicPr>
            <a:picLocks noChangeAspect="1" noChangeArrowheads="1"/>
          </p:cNvPicPr>
          <p:nvPr/>
        </p:nvPicPr>
        <p:blipFill>
          <a:blip r:embed="rId2" cstate="print"/>
          <a:srcRect b="10000"/>
          <a:stretch>
            <a:fillRect/>
          </a:stretch>
        </p:blipFill>
        <p:spPr bwMode="auto">
          <a:xfrm>
            <a:off x="772686" y="1676400"/>
            <a:ext cx="7685514" cy="4648200"/>
          </a:xfrm>
          <a:prstGeom prst="rect">
            <a:avLst/>
          </a:prstGeom>
          <a:noFill/>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iangular Wave Generator Using Op amp"/>
          <p:cNvPicPr>
            <a:picLocks noChangeAspect="1" noChangeArrowheads="1"/>
          </p:cNvPicPr>
          <p:nvPr/>
        </p:nvPicPr>
        <p:blipFill>
          <a:blip r:embed="rId2" cstate="print"/>
          <a:srcRect b="16253"/>
          <a:stretch>
            <a:fillRect/>
          </a:stretch>
        </p:blipFill>
        <p:spPr bwMode="auto">
          <a:xfrm>
            <a:off x="4038600" y="1600200"/>
            <a:ext cx="5074356" cy="4419600"/>
          </a:xfrm>
          <a:prstGeom prst="rect">
            <a:avLst/>
          </a:prstGeom>
          <a:noFill/>
        </p:spPr>
      </p:pic>
      <p:pic>
        <p:nvPicPr>
          <p:cNvPr id="5" name="Picture 2" descr="Triangular Wave Generator Using Op amp"/>
          <p:cNvPicPr>
            <a:picLocks noChangeAspect="1" noChangeArrowheads="1"/>
          </p:cNvPicPr>
          <p:nvPr/>
        </p:nvPicPr>
        <p:blipFill>
          <a:blip r:embed="rId3" cstate="print"/>
          <a:srcRect b="10000"/>
          <a:stretch>
            <a:fillRect/>
          </a:stretch>
        </p:blipFill>
        <p:spPr bwMode="auto">
          <a:xfrm>
            <a:off x="0" y="2590800"/>
            <a:ext cx="4724400" cy="2857318"/>
          </a:xfrm>
          <a:prstGeom prst="rect">
            <a:avLst/>
          </a:prstGeom>
          <a:noFill/>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8" name="Rectangle 7"/>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720840"/>
            <a:ext cx="8763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Basically, triangular wave is generated by alternatively charging and discharging a capacitor with a constant current. </a:t>
            </a:r>
          </a:p>
          <a:p>
            <a:pPr marL="465138" indent="-465138" algn="just">
              <a:buFont typeface="Wingdings" pitchFamily="2" charset="2"/>
              <a:buChar char="Ø"/>
            </a:pPr>
            <a:r>
              <a:rPr lang="en-US" dirty="0" smtClean="0">
                <a:latin typeface="Times New Roman" pitchFamily="18" charset="0"/>
                <a:cs typeface="Times New Roman" pitchFamily="18" charset="0"/>
              </a:rPr>
              <a:t>This is achieved by connecting integrator circuit at the output of square wave generator. Assume that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high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(left to right) to drive V</a:t>
            </a:r>
            <a:r>
              <a:rPr lang="en-US" baseline="-25000" dirty="0" smtClean="0">
                <a:latin typeface="Times New Roman" pitchFamily="18" charset="0"/>
                <a:cs typeface="Times New Roman" pitchFamily="18" charset="0"/>
              </a:rPr>
              <a:t>o</a:t>
            </a:r>
            <a:r>
              <a:rPr lang="en-US" dirty="0" smtClean="0">
                <a:latin typeface="Times New Roman" pitchFamily="18" charset="0"/>
                <a:cs typeface="Times New Roman" pitchFamily="18" charset="0"/>
              </a:rPr>
              <a:t> negative linearly. </a:t>
            </a:r>
          </a:p>
          <a:p>
            <a:pPr marL="465138" indent="-465138" algn="just">
              <a:buFont typeface="Wingdings" pitchFamily="2" charset="2"/>
              <a:buChar char="Ø"/>
            </a:pPr>
            <a:r>
              <a:rPr lang="en-US" dirty="0" smtClean="0">
                <a:latin typeface="Times New Roman" pitchFamily="18" charset="0"/>
                <a:cs typeface="Times New Roman" pitchFamily="18" charset="0"/>
              </a:rPr>
              <a:t>When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low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it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(right to left) to drive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o</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positive, linearly. </a:t>
            </a:r>
          </a:p>
          <a:p>
            <a:pPr marL="465138" indent="-465138" algn="just">
              <a:buFont typeface="Wingdings" pitchFamily="2" charset="2"/>
              <a:buChar char="Ø"/>
            </a:pPr>
            <a:r>
              <a:rPr lang="en-US" dirty="0" smtClean="0">
                <a:latin typeface="Times New Roman" pitchFamily="18" charset="0"/>
                <a:cs typeface="Times New Roman" pitchFamily="18" charset="0"/>
              </a:rPr>
              <a:t>The frequency of the triangular wave is same as that of</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square wave.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4722674"/>
            <a:ext cx="85344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ü"/>
            </a:pPr>
            <a:r>
              <a:rPr lang="en-US" dirty="0" smtClean="0">
                <a:latin typeface="Times New Roman" pitchFamily="18" charset="0"/>
                <a:cs typeface="Times New Roman" pitchFamily="18" charset="0"/>
              </a:rPr>
              <a:t>Although the amplitude of the square wave is constant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the amplitude of the triangular wave decreases with an increase in its frequency, and vice versa. </a:t>
            </a:r>
          </a:p>
          <a:p>
            <a:pPr marL="465138" indent="-465138" algn="just">
              <a:buFont typeface="Wingdings" pitchFamily="2" charset="2"/>
              <a:buChar char="ü"/>
            </a:pPr>
            <a:r>
              <a:rPr lang="en-US" dirty="0" smtClean="0">
                <a:latin typeface="Times New Roman" pitchFamily="18" charset="0"/>
                <a:cs typeface="Times New Roman" pitchFamily="18" charset="0"/>
              </a:rPr>
              <a:t>This is because the reactance of capacitor decreases at high frequencies and increases at low frequencies.</a:t>
            </a:r>
          </a:p>
          <a:p>
            <a:pPr marL="465138" indent="-465138" algn="just">
              <a:buFont typeface="Wingdings" pitchFamily="2" charset="2"/>
              <a:buChar char="ü"/>
            </a:pPr>
            <a:r>
              <a:rPr lang="en-US" dirty="0" smtClean="0">
                <a:latin typeface="Times New Roman" pitchFamily="18" charset="0"/>
                <a:cs typeface="Times New Roman" pitchFamily="18" charset="0"/>
              </a:rPr>
              <a:t>In practical circuits, resistance R</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is connected across C to avoid the saturation problem at low frequencies as in the case of practical integrator</a:t>
            </a:r>
            <a:endParaRPr lang="en-US" dirty="0">
              <a:latin typeface="Times New Roman" pitchFamily="18" charset="0"/>
              <a:cs typeface="Times New Roman" pitchFamily="18"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6" name="Rectangle 5"/>
          <p:cNvSpPr/>
          <p:nvPr/>
        </p:nvSpPr>
        <p:spPr>
          <a:xfrm>
            <a:off x="762000" y="1828800"/>
            <a:ext cx="64770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Another triangular wave generator, which requires fewer components</a:t>
            </a:r>
            <a:endParaRPr lang="en-US" dirty="0">
              <a:latin typeface="Times New Roman" pitchFamily="18" charset="0"/>
              <a:cs typeface="Times New Roman" pitchFamily="18" charset="0"/>
            </a:endParaRPr>
          </a:p>
        </p:txBody>
      </p:sp>
      <p:pic>
        <p:nvPicPr>
          <p:cNvPr id="67586" name="Picture 2" descr="Triangular Wave Generator Using Op amp"/>
          <p:cNvPicPr>
            <a:picLocks noChangeAspect="1" noChangeArrowheads="1"/>
          </p:cNvPicPr>
          <p:nvPr/>
        </p:nvPicPr>
        <p:blipFill>
          <a:blip r:embed="rId2" cstate="print"/>
          <a:srcRect b="11538"/>
          <a:stretch>
            <a:fillRect/>
          </a:stretch>
        </p:blipFill>
        <p:spPr bwMode="auto">
          <a:xfrm>
            <a:off x="428005" y="2514600"/>
            <a:ext cx="8304337" cy="3505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6" name="Rectangle 5"/>
          <p:cNvSpPr/>
          <p:nvPr/>
        </p:nvSpPr>
        <p:spPr>
          <a:xfrm>
            <a:off x="0" y="176528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v"/>
            </a:pPr>
            <a:r>
              <a:rPr lang="en-US" dirty="0" smtClean="0">
                <a:latin typeface="Times New Roman" pitchFamily="18" charset="0"/>
                <a:cs typeface="Times New Roman" pitchFamily="18" charset="0"/>
              </a:rPr>
              <a:t>It consists of a comparator (A) and an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comparator A is a square wave of amplitude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is applied to the inverting (-) input terminal of the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integrator is a triangular wave and it is feedback as input to the comparator A through a voltage divider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p>
        </p:txBody>
      </p:sp>
      <p:sp>
        <p:nvSpPr>
          <p:cNvPr id="7" name="Rectangle 6"/>
          <p:cNvSpPr/>
          <p:nvPr/>
        </p:nvSpPr>
        <p:spPr>
          <a:xfrm>
            <a:off x="0" y="3505200"/>
            <a:ext cx="91440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To understand circuit operation, assume that the output of comparator A is at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a:t>
            </a:r>
            <a:r>
              <a:rPr lang="en-US" b="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to give a negative going ramp at the output of the integrator, as shown in the Fig.. </a:t>
            </a:r>
          </a:p>
          <a:p>
            <a:pPr marL="465138" indent="-465138" algn="just">
              <a:buFont typeface="Wingdings" pitchFamily="2" charset="2"/>
              <a:buChar char="Ø"/>
            </a:pPr>
            <a:r>
              <a:rPr lang="en-US" dirty="0" smtClean="0">
                <a:latin typeface="Times New Roman" pitchFamily="18" charset="0"/>
                <a:cs typeface="Times New Roman" pitchFamily="18" charset="0"/>
              </a:rPr>
              <a:t>Therefore, one end of voltage divider is at a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the other at the negative going ramp. </a:t>
            </a:r>
          </a:p>
          <a:p>
            <a:pPr marL="465138" indent="-465138" algn="just">
              <a:buFont typeface="Wingdings" pitchFamily="2" charset="2"/>
              <a:buChar char="Ø"/>
            </a:pPr>
            <a:r>
              <a:rPr lang="en-US" dirty="0" smtClean="0">
                <a:latin typeface="Times New Roman" pitchFamily="18" charset="0"/>
                <a:cs typeface="Times New Roman" pitchFamily="18" charset="0"/>
              </a:rPr>
              <a:t>When the negative going ramp reaches a certain value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effective voltage at point P </a:t>
            </a:r>
            <a:r>
              <a:rPr lang="en-US" dirty="0" smtClean="0">
                <a:latin typeface="Times New Roman" pitchFamily="18" charset="0"/>
                <a:cs typeface="Times New Roman" pitchFamily="18" charset="0"/>
              </a:rPr>
              <a:t>becomes slightly below </a:t>
            </a:r>
            <a:r>
              <a:rPr lang="en-US" b="1" dirty="0" smtClean="0">
                <a:latin typeface="Times New Roman" pitchFamily="18" charset="0"/>
                <a:cs typeface="Times New Roman" pitchFamily="18" charset="0"/>
              </a:rPr>
              <a:t>0V</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947969"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pic>
        <p:nvPicPr>
          <p:cNvPr id="65539" name="Picture 3"/>
          <p:cNvPicPr>
            <a:picLocks noChangeAspect="1" noChangeArrowheads="1"/>
          </p:cNvPicPr>
          <p:nvPr/>
        </p:nvPicPr>
        <p:blipFill>
          <a:blip r:embed="rId2" cstate="print"/>
          <a:srcRect/>
          <a:stretch>
            <a:fillRect/>
          </a:stretch>
        </p:blipFill>
        <p:spPr bwMode="auto">
          <a:xfrm>
            <a:off x="1295400" y="2038811"/>
            <a:ext cx="6286500" cy="3371389"/>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0874"/>
            <a:ext cx="91440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positive saturation to negative saturation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This forces a reverse constant current (right to left) through </a:t>
            </a:r>
            <a:r>
              <a:rPr lang="en-US" sz="2000" b="1" dirty="0"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to give a positive going ramp at the output of the integrator, as shown in the Fig. </a:t>
            </a:r>
          </a:p>
          <a:p>
            <a:pPr marL="465138" indent="-465138" algn="just">
              <a:buFont typeface="Wingdings" pitchFamily="2" charset="2"/>
              <a:buChar char="v"/>
            </a:pPr>
            <a:r>
              <a:rPr lang="en-US" sz="2000" dirty="0" smtClean="0">
                <a:latin typeface="Times New Roman" pitchFamily="18" charset="0"/>
                <a:cs typeface="Times New Roman" pitchFamily="18" charset="0"/>
              </a:rPr>
              <a:t>When positive going ramp reaches </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ramp</a:t>
            </a:r>
            <a:r>
              <a:rPr lang="en-US" sz="2000" dirty="0" smtClean="0">
                <a:latin typeface="Times New Roman" pitchFamily="18" charset="0"/>
                <a:cs typeface="Times New Roman" pitchFamily="18" charset="0"/>
              </a:rPr>
              <a:t>, the effective voltage at point </a:t>
            </a:r>
            <a:r>
              <a:rPr lang="en-US" sz="2000" b="1" dirty="0"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becomes slightly above </a:t>
            </a:r>
            <a:r>
              <a:rPr lang="en-US" sz="2000" b="1" dirty="0" smtClean="0">
                <a:latin typeface="Times New Roman" pitchFamily="18" charset="0"/>
                <a:cs typeface="Times New Roman" pitchFamily="18" charset="0"/>
              </a:rPr>
              <a:t>0V</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a:t>
            </a:r>
            <a:r>
              <a:rPr lang="en-US" sz="2000" b="1" dirty="0" smtClean="0">
                <a:latin typeface="Times New Roman" pitchFamily="18" charset="0"/>
                <a:cs typeface="Times New Roman" pitchFamily="18" charset="0"/>
              </a:rPr>
              <a:t>negative saturation to positive saturation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The sequence then repeats to give triangular wave at the output of integrator B.</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sp>
        <p:nvSpPr>
          <p:cNvPr id="68609" name="Rectangle 1"/>
          <p:cNvSpPr>
            <a:spLocks noChangeArrowheads="1"/>
          </p:cNvSpPr>
          <p:nvPr/>
        </p:nvSpPr>
        <p:spPr bwMode="auto">
          <a:xfrm>
            <a:off x="342048" y="1948934"/>
            <a:ext cx="7513660"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comparator output is at +</a:t>
            </a:r>
            <a:r>
              <a:rPr kumimoji="0" lang="en-US" sz="1800" b="0"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0" i="0" u="none" strike="noStrike" cap="none" normalizeH="0" baseline="-30000" dirty="0" err="1" smtClean="0">
                <a:ln>
                  <a:noFill/>
                </a:ln>
                <a:solidFill>
                  <a:schemeClr val="tx1"/>
                </a:solidFill>
                <a:effectLst/>
                <a:latin typeface="Times New Roman" pitchFamily="18" charset="0"/>
                <a:cs typeface="Times New Roman" pitchFamily="18" charset="0"/>
              </a:rPr>
              <a:t>sat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effective voltage at point P is given by </a:t>
            </a:r>
            <a:endParaRPr kumimoji="0" lang="en-US" sz="31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8610" name="Picture 2" descr="Triangular Wave Generator Using Op amp">
            <a:hlinkClick r:id="rId2"/>
          </p:cNvPr>
          <p:cNvPicPr>
            <a:picLocks noChangeAspect="1" noChangeArrowheads="1"/>
          </p:cNvPicPr>
          <p:nvPr/>
        </p:nvPicPr>
        <p:blipFill>
          <a:blip r:embed="rId3" cstate="print"/>
          <a:srcRect/>
          <a:stretch>
            <a:fillRect/>
          </a:stretch>
        </p:blipFill>
        <p:spPr bwMode="auto">
          <a:xfrm>
            <a:off x="763437" y="2438400"/>
            <a:ext cx="7085163" cy="733425"/>
          </a:xfrm>
          <a:prstGeom prst="rect">
            <a:avLst/>
          </a:prstGeom>
          <a:ln>
            <a:solidFill>
              <a:srgbClr val="FFFF00"/>
            </a:solidFill>
          </a:ln>
          <a:effectLst>
            <a:outerShdw blurRad="292100" dist="139700" dir="2700000" algn="tl" rotWithShape="0">
              <a:srgbClr val="333333">
                <a:alpha val="65000"/>
              </a:srgbClr>
            </a:outerShdw>
          </a:effectLst>
        </p:spPr>
      </p:pic>
      <p:sp>
        <p:nvSpPr>
          <p:cNvPr id="8" name="Rectangle 7"/>
          <p:cNvSpPr/>
          <p:nvPr/>
        </p:nvSpPr>
        <p:spPr>
          <a:xfrm>
            <a:off x="228600" y="3392269"/>
            <a:ext cx="7924800" cy="369332"/>
          </a:xfrm>
          <a:prstGeom prst="rect">
            <a:avLst/>
          </a:prstGeom>
        </p:spPr>
        <p:txBody>
          <a:bodyPr wrap="square">
            <a:spAutoFit/>
          </a:bodyPr>
          <a:lstStyle/>
          <a:p>
            <a:r>
              <a:rPr lang="en-US" dirty="0" smtClean="0">
                <a:latin typeface="Times New Roman" pitchFamily="18" charset="0"/>
                <a:cs typeface="Times New Roman" pitchFamily="18" charset="0"/>
              </a:rPr>
              <a:t>When effective voltage at P becomes equal to zero, we can write above equation</a:t>
            </a:r>
            <a:endParaRPr lang="en-US" dirty="0">
              <a:latin typeface="Times New Roman" pitchFamily="18" charset="0"/>
              <a:cs typeface="Times New Roman" pitchFamily="18" charset="0"/>
            </a:endParaRPr>
          </a:p>
        </p:txBody>
      </p:sp>
      <p:pic>
        <p:nvPicPr>
          <p:cNvPr id="68612" name="Picture 4" descr="Triangular Wave Generator Using Op amp"/>
          <p:cNvPicPr>
            <a:picLocks noChangeAspect="1" noChangeArrowheads="1"/>
          </p:cNvPicPr>
          <p:nvPr/>
        </p:nvPicPr>
        <p:blipFill>
          <a:blip r:embed="rId4" cstate="print"/>
          <a:srcRect/>
          <a:stretch>
            <a:fillRect/>
          </a:stretch>
        </p:blipFill>
        <p:spPr bwMode="auto">
          <a:xfrm>
            <a:off x="261359" y="4038600"/>
            <a:ext cx="8775754" cy="27432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36512" y="1628800"/>
            <a:ext cx="2903359" cy="369332"/>
          </a:xfrm>
          <a:prstGeom prst="rect">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IN" dirty="0" smtClean="0">
                <a:latin typeface="Times New Roman" pitchFamily="18" charset="0"/>
                <a:cs typeface="Times New Roman" pitchFamily="18" charset="0"/>
              </a:rPr>
              <a:t>Use Super Position Principle,</a:t>
            </a:r>
            <a:endParaRPr lang="en-IN" dirty="0">
              <a:latin typeface="Times New Roman" pitchFamily="18" charset="0"/>
              <a:cs typeface="Times New Roman" pitchFamily="18" charset="0"/>
            </a:endParaRPr>
          </a:p>
        </p:txBody>
      </p:sp>
      <p:pic>
        <p:nvPicPr>
          <p:cNvPr id="1024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576" y="2142381"/>
            <a:ext cx="1123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1152" y="2132856"/>
            <a:ext cx="30289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0" y="2619970"/>
            <a:ext cx="3171588" cy="10081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58" y="3704871"/>
            <a:ext cx="7172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4164" y="4725144"/>
            <a:ext cx="1421696" cy="5040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12" y="5301208"/>
            <a:ext cx="73628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500" y="6099331"/>
            <a:ext cx="3762375" cy="6667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41422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05000"/>
            <a:ext cx="7162800" cy="369332"/>
          </a:xfrm>
          <a:prstGeom prst="rect">
            <a:avLst/>
          </a:prstGeom>
        </p:spPr>
        <p:txBody>
          <a:bodyPr wrap="square">
            <a:spAutoFit/>
          </a:bodyPr>
          <a:lstStyle/>
          <a:p>
            <a:r>
              <a:rPr lang="en-US" dirty="0" smtClean="0">
                <a:latin typeface="Times New Roman" pitchFamily="18" charset="0"/>
                <a:cs typeface="Times New Roman" pitchFamily="18" charset="0"/>
              </a:rPr>
              <a:t>Similarly, when comparator output is at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can write,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0658" name="Picture 2" descr="Triangular Wave Generator Using Op amp"/>
          <p:cNvPicPr>
            <a:picLocks noChangeAspect="1" noChangeArrowheads="1"/>
          </p:cNvPicPr>
          <p:nvPr/>
        </p:nvPicPr>
        <p:blipFill>
          <a:blip r:embed="rId2" cstate="print"/>
          <a:srcRect/>
          <a:stretch>
            <a:fillRect/>
          </a:stretch>
        </p:blipFill>
        <p:spPr bwMode="auto">
          <a:xfrm>
            <a:off x="152400" y="2286000"/>
            <a:ext cx="8954798" cy="9144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6200" y="3239869"/>
            <a:ext cx="8305800" cy="369332"/>
          </a:xfrm>
          <a:prstGeom prst="rect">
            <a:avLst/>
          </a:prstGeom>
        </p:spPr>
        <p:txBody>
          <a:bodyPr wrap="square">
            <a:spAutoFit/>
          </a:bodyPr>
          <a:lstStyle/>
          <a:p>
            <a:r>
              <a:rPr lang="en-US" dirty="0" smtClean="0">
                <a:latin typeface="Times New Roman" pitchFamily="18" charset="0"/>
                <a:cs typeface="Times New Roman" pitchFamily="18" charset="0"/>
              </a:rPr>
              <a:t>The peak to peak amplitude of the triangular wave can be given as</a:t>
            </a:r>
            <a:endParaRPr lang="en-US" dirty="0">
              <a:latin typeface="Times New Roman" pitchFamily="18" charset="0"/>
              <a:cs typeface="Times New Roman" pitchFamily="18" charset="0"/>
            </a:endParaRPr>
          </a:p>
        </p:txBody>
      </p:sp>
      <p:pic>
        <p:nvPicPr>
          <p:cNvPr id="70660" name="Picture 4" descr="Triangular Wave Generator Using Op amp"/>
          <p:cNvPicPr>
            <a:picLocks noChangeAspect="1" noChangeArrowheads="1"/>
          </p:cNvPicPr>
          <p:nvPr/>
        </p:nvPicPr>
        <p:blipFill>
          <a:blip r:embed="rId3" cstate="print"/>
          <a:srcRect/>
          <a:stretch>
            <a:fillRect/>
          </a:stretch>
        </p:blipFill>
        <p:spPr bwMode="auto">
          <a:xfrm>
            <a:off x="1" y="3886201"/>
            <a:ext cx="9144000" cy="2109128"/>
          </a:xfrm>
          <a:prstGeom prst="rect">
            <a:avLst/>
          </a:prstGeom>
          <a:ln>
            <a:solidFill>
              <a:schemeClr val="accent3">
                <a:lumMod val="75000"/>
              </a:schemeClr>
            </a:solidFill>
          </a:ln>
          <a:effectLst>
            <a:outerShdw blurRad="292100" dist="139700" dir="2700000" algn="tl" rotWithShape="0">
              <a:srgbClr val="333333">
                <a:alpha val="65000"/>
              </a:srgbClr>
            </a:outerShdw>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2600"/>
            <a:ext cx="9144000" cy="6463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The time taken by the output to swing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(or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is equal to half the time period T/2</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2706" name="Picture 2" descr="Triangular Wave Generator Using Op amp"/>
          <p:cNvPicPr>
            <a:picLocks noChangeAspect="1" noChangeArrowheads="1"/>
          </p:cNvPicPr>
          <p:nvPr/>
        </p:nvPicPr>
        <p:blipFill>
          <a:blip r:embed="rId2" cstate="print"/>
          <a:srcRect/>
          <a:stretch>
            <a:fillRect/>
          </a:stretch>
        </p:blipFill>
        <p:spPr bwMode="auto">
          <a:xfrm>
            <a:off x="914400" y="2438400"/>
            <a:ext cx="7659750" cy="1524000"/>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381000" y="4114800"/>
            <a:ext cx="3359061" cy="369332"/>
          </a:xfrm>
          <a:prstGeom prst="rect">
            <a:avLst/>
          </a:prstGeom>
        </p:spPr>
        <p:txBody>
          <a:bodyPr wrap="none">
            <a:spAutoFit/>
          </a:bodyPr>
          <a:lstStyle/>
          <a:p>
            <a:r>
              <a:rPr lang="en-US" dirty="0" smtClean="0">
                <a:latin typeface="Times New Roman" pitchFamily="18" charset="0"/>
                <a:cs typeface="Times New Roman" pitchFamily="18" charset="0"/>
              </a:rPr>
              <a:t>Substituting value of V</a:t>
            </a:r>
            <a:r>
              <a:rPr lang="en-US" baseline="-25000" dirty="0" smtClean="0">
                <a:latin typeface="Times New Roman" pitchFamily="18" charset="0"/>
                <a:cs typeface="Times New Roman" pitchFamily="18" charset="0"/>
              </a:rPr>
              <a:t>o(pp)</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get,</a:t>
            </a:r>
            <a:endParaRPr lang="en-US" dirty="0">
              <a:latin typeface="Times New Roman" pitchFamily="18" charset="0"/>
              <a:cs typeface="Times New Roman" pitchFamily="18" charset="0"/>
            </a:endParaRPr>
          </a:p>
        </p:txBody>
      </p:sp>
      <p:pic>
        <p:nvPicPr>
          <p:cNvPr id="72708" name="Picture 4" descr="Triangular Wave Generator Using Op amp"/>
          <p:cNvPicPr>
            <a:picLocks noChangeAspect="1" noChangeArrowheads="1"/>
          </p:cNvPicPr>
          <p:nvPr/>
        </p:nvPicPr>
        <p:blipFill>
          <a:blip r:embed="rId3" cstate="print"/>
          <a:srcRect/>
          <a:stretch>
            <a:fillRect/>
          </a:stretch>
        </p:blipFill>
        <p:spPr bwMode="auto">
          <a:xfrm>
            <a:off x="1589314" y="4648200"/>
            <a:ext cx="5878286" cy="9144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304800" y="5715000"/>
            <a:ext cx="6858000" cy="369332"/>
          </a:xfrm>
          <a:prstGeom prst="rect">
            <a:avLst/>
          </a:prstGeom>
        </p:spPr>
        <p:txBody>
          <a:bodyPr wrap="square">
            <a:spAutoFit/>
          </a:bodyPr>
          <a:lstStyle/>
          <a:p>
            <a:r>
              <a:rPr lang="en-US" dirty="0" smtClean="0">
                <a:latin typeface="Times New Roman" pitchFamily="18" charset="0"/>
                <a:cs typeface="Times New Roman" pitchFamily="18" charset="0"/>
              </a:rPr>
              <a:t>Therefore, the frequency of oscillation can be given as,</a:t>
            </a:r>
            <a:endParaRPr lang="en-US" dirty="0">
              <a:latin typeface="Times New Roman" pitchFamily="18" charset="0"/>
              <a:cs typeface="Times New Roman" pitchFamily="18" charset="0"/>
            </a:endParaRPr>
          </a:p>
        </p:txBody>
      </p:sp>
      <p:pic>
        <p:nvPicPr>
          <p:cNvPr id="72710" name="Picture 6" descr="Triangular Wave Generator Using Op amp"/>
          <p:cNvPicPr>
            <a:picLocks noChangeAspect="1" noChangeArrowheads="1"/>
          </p:cNvPicPr>
          <p:nvPr/>
        </p:nvPicPr>
        <p:blipFill>
          <a:blip r:embed="rId4" cstate="print"/>
          <a:srcRect/>
          <a:stretch>
            <a:fillRect/>
          </a:stretch>
        </p:blipFill>
        <p:spPr bwMode="auto">
          <a:xfrm>
            <a:off x="2286000" y="6096000"/>
            <a:ext cx="5943600" cy="609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3" name="Rectangle 2"/>
          <p:cNvSpPr/>
          <p:nvPr/>
        </p:nvSpPr>
        <p:spPr>
          <a:xfrm>
            <a:off x="0" y="914400"/>
            <a:ext cx="2165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err="1" smtClean="0">
                <a:latin typeface="Times New Roman" pitchFamily="18" charset="0"/>
                <a:cs typeface="Times New Roman" pitchFamily="18" charset="0"/>
              </a:rPr>
              <a:t>Barkhausen</a:t>
            </a:r>
            <a:r>
              <a:rPr lang="en-US" b="1" dirty="0" smtClean="0">
                <a:latin typeface="Times New Roman" pitchFamily="18" charset="0"/>
                <a:cs typeface="Times New Roman" pitchFamily="18" charset="0"/>
              </a:rPr>
              <a:t> criteria</a:t>
            </a:r>
            <a:endParaRPr lang="en-US" b="1" dirty="0">
              <a:latin typeface="Times New Roman" pitchFamily="18" charset="0"/>
              <a:cs typeface="Times New Roman" pitchFamily="18" charset="0"/>
            </a:endParaRPr>
          </a:p>
        </p:txBody>
      </p:sp>
      <p:sp>
        <p:nvSpPr>
          <p:cNvPr id="4" name="Rectangle 3"/>
          <p:cNvSpPr/>
          <p:nvPr/>
        </p:nvSpPr>
        <p:spPr>
          <a:xfrm>
            <a:off x="457200" y="1600200"/>
            <a:ext cx="8382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Electronic oscillators are divided into:</a:t>
            </a:r>
          </a:p>
          <a:p>
            <a:pPr marL="404813" indent="-404813" algn="just">
              <a:buFont typeface="Wingdings" pitchFamily="2" charset="2"/>
              <a:buChar char="Ø"/>
            </a:pPr>
            <a:r>
              <a:rPr lang="en-US" b="1" dirty="0" smtClean="0">
                <a:latin typeface="Times New Roman" pitchFamily="18" charset="0"/>
                <a:cs typeface="Times New Roman" pitchFamily="18" charset="0"/>
              </a:rPr>
              <a:t>Sinusoidal</a:t>
            </a:r>
            <a:r>
              <a:rPr lang="en-US" dirty="0" smtClean="0">
                <a:latin typeface="Times New Roman" pitchFamily="18" charset="0"/>
                <a:cs typeface="Times New Roman" pitchFamily="18" charset="0"/>
              </a:rPr>
              <a:t> (or harmonic) oscillators-which produce an output having sine waveform</a:t>
            </a:r>
          </a:p>
          <a:p>
            <a:pPr marL="404813" indent="-404813" algn="just">
              <a:buFont typeface="Wingdings" pitchFamily="2" charset="2"/>
              <a:buChar char="Ø"/>
            </a:pPr>
            <a:r>
              <a:rPr lang="en-US" b="1" dirty="0" smtClean="0">
                <a:latin typeface="Times New Roman" pitchFamily="18" charset="0"/>
                <a:cs typeface="Times New Roman" pitchFamily="18" charset="0"/>
              </a:rPr>
              <a:t>Non-sinusoidal </a:t>
            </a:r>
            <a:r>
              <a:rPr lang="en-US" dirty="0" smtClean="0">
                <a:latin typeface="Times New Roman" pitchFamily="18" charset="0"/>
                <a:cs typeface="Times New Roman" pitchFamily="18" charset="0"/>
              </a:rPr>
              <a:t>(or </a:t>
            </a:r>
            <a:r>
              <a:rPr lang="en-US" b="1" dirty="0" smtClean="0">
                <a:latin typeface="Times New Roman" pitchFamily="18" charset="0"/>
                <a:cs typeface="Times New Roman" pitchFamily="18" charset="0"/>
              </a:rPr>
              <a:t>relaxation</a:t>
            </a:r>
            <a:r>
              <a:rPr lang="en-US" dirty="0" smtClean="0">
                <a:latin typeface="Times New Roman" pitchFamily="18" charset="0"/>
                <a:cs typeface="Times New Roman" pitchFamily="18" charset="0"/>
              </a:rPr>
              <a:t>) oscillator-the output is square, rectangular or saw-tooth or pulse shape.</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6200" y="3276600"/>
            <a:ext cx="4114800" cy="2266950"/>
          </a:xfrm>
          <a:prstGeom prst="rect">
            <a:avLst/>
          </a:prstGeom>
          <a:noFill/>
          <a:ln w="9525">
            <a:solidFill>
              <a:schemeClr val="tx2"/>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0" y="5715000"/>
            <a:ext cx="6467475" cy="771525"/>
          </a:xfrm>
          <a:prstGeom prst="rect">
            <a:avLst/>
          </a:prstGeom>
          <a:noFill/>
          <a:ln w="9525">
            <a:solidFill>
              <a:srgbClr val="FF0000"/>
            </a:solidFill>
            <a:miter lim="800000"/>
            <a:headEnd/>
            <a:tailEnd/>
          </a:ln>
        </p:spPr>
      </p:pic>
      <p:sp>
        <p:nvSpPr>
          <p:cNvPr id="8" name="Rectangle 7"/>
          <p:cNvSpPr/>
          <p:nvPr/>
        </p:nvSpPr>
        <p:spPr>
          <a:xfrm>
            <a:off x="4572000" y="3200400"/>
            <a:ext cx="4419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b="1" dirty="0" smtClean="0">
                <a:latin typeface="Times New Roman" pitchFamily="18" charset="0"/>
                <a:cs typeface="Times New Roman" pitchFamily="18" charset="0"/>
              </a:rPr>
              <a:t>A(j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1(0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total phase shift of the loop gain should be </a:t>
            </a:r>
            <a:r>
              <a:rPr lang="en-US" b="1" dirty="0" smtClean="0">
                <a:latin typeface="Times New Roman" pitchFamily="18" charset="0"/>
                <a:cs typeface="Times New Roman" pitchFamily="18" charset="0"/>
              </a:rPr>
              <a:t>Zero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ro</a:t>
            </a:r>
            <a:r>
              <a:rPr lang="en-US" dirty="0" smtClean="0">
                <a:latin typeface="Times New Roman" pitchFamily="18" charset="0"/>
                <a:cs typeface="Times New Roman" pitchFamily="18" charset="0"/>
              </a:rPr>
              <a:t> multiple of </a:t>
            </a:r>
            <a:r>
              <a:rPr lang="en-US" b="1" dirty="0" smtClean="0">
                <a:latin typeface="Times New Roman" pitchFamily="18" charset="0"/>
                <a:cs typeface="Times New Roman" pitchFamily="18" charset="0"/>
              </a:rPr>
              <a:t>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magnitude of the loop gain A</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is equal to unity </a:t>
            </a:r>
            <a:r>
              <a:rPr lang="en-US" b="1" dirty="0" smtClean="0">
                <a:latin typeface="Times New Roman" pitchFamily="18" charset="0"/>
                <a:cs typeface="Times New Roman" pitchFamily="18" charset="0"/>
              </a:rPr>
              <a:t>|A</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 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5" name="Rectangle 4"/>
          <p:cNvSpPr/>
          <p:nvPr/>
        </p:nvSpPr>
        <p:spPr>
          <a:xfrm>
            <a:off x="0" y="914400"/>
            <a:ext cx="212962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Oscillators</a:t>
            </a:r>
            <a:endParaRPr lang="en-US" b="1" dirty="0">
              <a:latin typeface="Times New Roman" pitchFamily="18" charset="0"/>
              <a:cs typeface="Times New Roman" pitchFamily="18" charset="0"/>
            </a:endParaRPr>
          </a:p>
        </p:txBody>
      </p:sp>
      <p:sp>
        <p:nvSpPr>
          <p:cNvPr id="6" name="Rectangle 5"/>
          <p:cNvSpPr/>
          <p:nvPr/>
        </p:nvSpPr>
        <p:spPr>
          <a:xfrm>
            <a:off x="533400" y="1752600"/>
            <a:ext cx="80772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smtClean="0">
                <a:latin typeface="Times New Roman" pitchFamily="18" charset="0"/>
                <a:cs typeface="Times New Roman" pitchFamily="18" charset="0"/>
              </a:rPr>
              <a:t>There are two types,</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RC Phase Shift Oscillators  </a:t>
            </a:r>
            <a:r>
              <a:rPr lang="en-US" dirty="0" smtClean="0">
                <a:latin typeface="Times New Roman" pitchFamily="18" charset="0"/>
                <a:cs typeface="Times New Roman" pitchFamily="18" charset="0"/>
              </a:rPr>
              <a:t>- Audio Frequencies (Hz to kHz)</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LC Oscillators </a:t>
            </a:r>
            <a:r>
              <a:rPr lang="en-US" dirty="0" smtClean="0">
                <a:latin typeface="Times New Roman" pitchFamily="18" charset="0"/>
                <a:cs typeface="Times New Roman" pitchFamily="18" charset="0"/>
              </a:rPr>
              <a:t>– High Frequencies (in MHz)</a:t>
            </a:r>
            <a:endParaRPr lang="en-US" dirty="0">
              <a:latin typeface="Times New Roman" pitchFamily="18" charset="0"/>
              <a:cs typeface="Times New Roman"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descr="rc oscillator"/>
          <p:cNvPicPr>
            <a:picLocks noChangeAspect="1" noChangeArrowheads="1"/>
          </p:cNvPicPr>
          <p:nvPr/>
        </p:nvPicPr>
        <p:blipFill>
          <a:blip r:embed="rId2" cstate="print"/>
          <a:srcRect/>
          <a:stretch>
            <a:fillRect/>
          </a:stretch>
        </p:blipFill>
        <p:spPr bwMode="auto">
          <a:xfrm>
            <a:off x="76200" y="1752600"/>
            <a:ext cx="2571856" cy="2209800"/>
          </a:xfrm>
          <a:prstGeom prst="rect">
            <a:avLst/>
          </a:prstGeom>
          <a:noFill/>
        </p:spPr>
      </p:pic>
      <p:pic>
        <p:nvPicPr>
          <p:cNvPr id="2053" name="Picture 5"/>
          <p:cNvPicPr>
            <a:picLocks noChangeAspect="1" noChangeArrowheads="1"/>
          </p:cNvPicPr>
          <p:nvPr/>
        </p:nvPicPr>
        <p:blipFill>
          <a:blip r:embed="rId3" cstate="print"/>
          <a:srcRect/>
          <a:stretch>
            <a:fillRect/>
          </a:stretch>
        </p:blipFill>
        <p:spPr bwMode="auto">
          <a:xfrm>
            <a:off x="2717522" y="1596939"/>
            <a:ext cx="6121678" cy="5032461"/>
          </a:xfrm>
          <a:prstGeom prst="rect">
            <a:avLst/>
          </a:prstGeom>
          <a:noFill/>
          <a:ln w="9525">
            <a:solidFill>
              <a:schemeClr val="accent6">
                <a:lumMod val="75000"/>
              </a:schemeClr>
            </a:solid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6" name="Rectangle 5"/>
          <p:cNvSpPr/>
          <p:nvPr/>
        </p:nvSpPr>
        <p:spPr>
          <a:xfrm>
            <a:off x="0" y="1633478"/>
            <a:ext cx="9144000" cy="40934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R-C phase shift oscillator using op-amp uses an op-amp in</a:t>
            </a:r>
            <a:r>
              <a:rPr lang="en-US" sz="2000" b="1" dirty="0" smtClean="0">
                <a:latin typeface="Times New Roman" pitchFamily="18" charset="0"/>
                <a:cs typeface="Times New Roman" pitchFamily="18" charset="0"/>
              </a:rPr>
              <a:t> inverting amplifier </a:t>
            </a:r>
            <a:r>
              <a:rPr lang="en-US" sz="2000" dirty="0" smtClean="0">
                <a:latin typeface="Times New Roman" pitchFamily="18" charset="0"/>
                <a:cs typeface="Times New Roman" pitchFamily="18" charset="0"/>
              </a:rPr>
              <a:t>mode. Thus it introduces the </a:t>
            </a:r>
            <a:r>
              <a:rPr lang="en-US" sz="2000" b="1" dirty="0" smtClean="0">
                <a:latin typeface="Times New Roman" pitchFamily="18" charset="0"/>
                <a:cs typeface="Times New Roman" pitchFamily="18" charset="0"/>
              </a:rPr>
              <a:t>phase shift of 180° </a:t>
            </a:r>
            <a:r>
              <a:rPr lang="en-US" sz="2000" dirty="0" smtClean="0">
                <a:latin typeface="Times New Roman" pitchFamily="18" charset="0"/>
                <a:cs typeface="Times New Roman" pitchFamily="18" charset="0"/>
              </a:rPr>
              <a:t>between input and output. The feedback network consists of 3 RC sections each producing 60° phase shift.</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output of the amplifier is given to the feedback network. The output of the feedback network drives the amplifier. The total phase shift around a loop is 180° of the amplifier and </a:t>
            </a:r>
            <a:r>
              <a:rPr lang="en-US" sz="2000" b="1" dirty="0" smtClean="0">
                <a:latin typeface="Times New Roman" pitchFamily="18" charset="0"/>
                <a:cs typeface="Times New Roman" pitchFamily="18" charset="0"/>
              </a:rPr>
              <a:t>180° </a:t>
            </a:r>
            <a:r>
              <a:rPr lang="en-US" sz="2000" dirty="0" smtClean="0">
                <a:latin typeface="Times New Roman" pitchFamily="18" charset="0"/>
                <a:cs typeface="Times New Roman" pitchFamily="18" charset="0"/>
              </a:rPr>
              <a:t>due to </a:t>
            </a:r>
            <a:r>
              <a:rPr lang="en-US" sz="2000" b="1" dirty="0" smtClean="0">
                <a:latin typeface="Times New Roman" pitchFamily="18" charset="0"/>
                <a:cs typeface="Times New Roman" pitchFamily="18" charset="0"/>
              </a:rPr>
              <a:t>3 RC section</a:t>
            </a:r>
            <a:r>
              <a:rPr lang="en-US" sz="2000" dirty="0" smtClean="0">
                <a:latin typeface="Times New Roman" pitchFamily="18" charset="0"/>
                <a:cs typeface="Times New Roman" pitchFamily="18" charset="0"/>
              </a:rPr>
              <a:t>, thus 360°. This satisfies the required condition for positive feedback and circuit works as an oscillator.</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 of the amplifier </a:t>
            </a:r>
            <a:r>
              <a:rPr lang="en-US" sz="2000" dirty="0" smtClean="0">
                <a:latin typeface="Times New Roman" pitchFamily="18" charset="0"/>
                <a:cs typeface="Times New Roman" pitchFamily="18" charset="0"/>
              </a:rPr>
              <a:t>or op-amp is adjusted with help of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dirty="0" smtClean="0">
                <a:latin typeface="Times New Roman" pitchFamily="18" charset="0"/>
                <a:cs typeface="Times New Roman" pitchFamily="18" charset="0"/>
              </a:rPr>
              <a:t> and 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resistances</a:t>
            </a:r>
            <a:r>
              <a:rPr lang="en-US" sz="2000" dirty="0" smtClean="0">
                <a:latin typeface="Times New Roman" pitchFamily="18" charset="0"/>
                <a:cs typeface="Times New Roman" pitchFamily="18" charset="0"/>
              </a:rPr>
              <a:t>. To get the required oscillations, the gain is adjusted in such a way that the product of op-amp gain and </a:t>
            </a:r>
            <a:r>
              <a:rPr lang="en-US" sz="2000" b="1" dirty="0" smtClean="0">
                <a:latin typeface="Times New Roman" pitchFamily="18" charset="0"/>
                <a:cs typeface="Times New Roman" pitchFamily="18" charset="0"/>
              </a:rPr>
              <a:t>gain of feedback network is slightly greater than 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6802" name="Picture 2" descr="sine-wave-generators-using-op-amp-7"/>
          <p:cNvPicPr>
            <a:picLocks noChangeAspect="1" noChangeArrowheads="1"/>
          </p:cNvPicPr>
          <p:nvPr/>
        </p:nvPicPr>
        <p:blipFill>
          <a:blip r:embed="rId2" cstate="print"/>
          <a:srcRect b="10638"/>
          <a:stretch>
            <a:fillRect/>
          </a:stretch>
        </p:blipFill>
        <p:spPr bwMode="auto">
          <a:xfrm>
            <a:off x="1828800" y="838200"/>
            <a:ext cx="5600700" cy="3200400"/>
          </a:xfrm>
          <a:prstGeom prst="rect">
            <a:avLst/>
          </a:prstGeom>
          <a:noFill/>
          <a:ln>
            <a:solidFill>
              <a:srgbClr val="0070C0"/>
            </a:solidFill>
          </a:ln>
        </p:spPr>
      </p:pic>
      <p:sp>
        <p:nvSpPr>
          <p:cNvPr id="7" name="Rectangle 6"/>
          <p:cNvSpPr/>
          <p:nvPr/>
        </p:nvSpPr>
        <p:spPr>
          <a:xfrm>
            <a:off x="152400" y="4126468"/>
            <a:ext cx="6934200" cy="369332"/>
          </a:xfrm>
          <a:prstGeom prst="rect">
            <a:avLst/>
          </a:prstGeom>
        </p:spPr>
        <p:txBody>
          <a:bodyPr wrap="square">
            <a:spAutoFit/>
          </a:bodyPr>
          <a:lstStyle/>
          <a:p>
            <a:r>
              <a:rPr lang="en-US" dirty="0" smtClean="0">
                <a:latin typeface="Times New Roman" pitchFamily="18" charset="0"/>
                <a:cs typeface="Times New Roman" pitchFamily="18" charset="0"/>
              </a:rPr>
              <a:t>Let us find the transfer function of the RC feedback network :</a:t>
            </a:r>
            <a:endParaRPr lang="en-US" dirty="0">
              <a:latin typeface="Times New Roman" pitchFamily="18" charset="0"/>
              <a:cs typeface="Times New Roman" pitchFamily="18" charset="0"/>
            </a:endParaRPr>
          </a:p>
        </p:txBody>
      </p:sp>
      <p:pic>
        <p:nvPicPr>
          <p:cNvPr id="76804" name="Picture 4" descr="osc11"/>
          <p:cNvPicPr>
            <a:picLocks noChangeAspect="1" noChangeArrowheads="1"/>
          </p:cNvPicPr>
          <p:nvPr/>
        </p:nvPicPr>
        <p:blipFill>
          <a:blip r:embed="rId3" cstate="print"/>
          <a:srcRect t="9266" b="13514"/>
          <a:stretch>
            <a:fillRect/>
          </a:stretch>
        </p:blipFill>
        <p:spPr bwMode="auto">
          <a:xfrm>
            <a:off x="2286000" y="4493741"/>
            <a:ext cx="5334000" cy="2059459"/>
          </a:xfrm>
          <a:prstGeom prst="rect">
            <a:avLst/>
          </a:prstGeom>
          <a:noFill/>
          <a:ln>
            <a:solidFill>
              <a:srgbClr val="FF0000"/>
            </a:solid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304800" y="1447800"/>
            <a:ext cx="3837333" cy="369332"/>
          </a:xfrm>
          <a:prstGeom prst="rect">
            <a:avLst/>
          </a:prstGeom>
        </p:spPr>
        <p:txBody>
          <a:bodyPr wrap="none">
            <a:spAutoFit/>
          </a:bodyPr>
          <a:lstStyle/>
          <a:p>
            <a:r>
              <a:rPr lang="en-US" dirty="0" smtClean="0">
                <a:latin typeface="Times New Roman" pitchFamily="18" charset="0"/>
                <a:cs typeface="Times New Roman" pitchFamily="18" charset="0"/>
              </a:rPr>
              <a:t>Applying KVL to various loops we get,</a:t>
            </a:r>
            <a:endParaRPr lang="en-US" dirty="0">
              <a:latin typeface="Times New Roman" pitchFamily="18" charset="0"/>
              <a:cs typeface="Times New Roman" pitchFamily="18" charset="0"/>
            </a:endParaRPr>
          </a:p>
        </p:txBody>
      </p:sp>
      <p:pic>
        <p:nvPicPr>
          <p:cNvPr id="77828" name="Picture 4" descr="osc12"/>
          <p:cNvPicPr>
            <a:picLocks noChangeAspect="1" noChangeArrowheads="1"/>
          </p:cNvPicPr>
          <p:nvPr/>
        </p:nvPicPr>
        <p:blipFill>
          <a:blip r:embed="rId2" cstate="print"/>
          <a:srcRect/>
          <a:stretch>
            <a:fillRect/>
          </a:stretch>
        </p:blipFill>
        <p:spPr bwMode="auto">
          <a:xfrm>
            <a:off x="76200" y="1752600"/>
            <a:ext cx="9067800" cy="2629325"/>
          </a:xfrm>
          <a:prstGeom prst="rect">
            <a:avLst/>
          </a:prstGeom>
          <a:noFill/>
        </p:spPr>
      </p:pic>
      <p:sp>
        <p:nvSpPr>
          <p:cNvPr id="9" name="Rectangle 8"/>
          <p:cNvSpPr/>
          <p:nvPr/>
        </p:nvSpPr>
        <p:spPr>
          <a:xfrm>
            <a:off x="304800" y="4267200"/>
            <a:ext cx="6248400" cy="369332"/>
          </a:xfrm>
          <a:prstGeom prst="rect">
            <a:avLst/>
          </a:prstGeom>
        </p:spPr>
        <p:txBody>
          <a:bodyPr wrap="square">
            <a:spAutoFit/>
          </a:bodyPr>
          <a:lstStyle/>
          <a:p>
            <a:r>
              <a:rPr lang="en-US" dirty="0" smtClean="0">
                <a:latin typeface="Times New Roman" pitchFamily="18" charset="0"/>
                <a:cs typeface="Times New Roman" pitchFamily="18" charset="0"/>
              </a:rPr>
              <a:t>Replacing </a:t>
            </a:r>
            <a:r>
              <a:rPr lang="en-US" dirty="0" err="1" smtClean="0">
                <a:latin typeface="Times New Roman" pitchFamily="18" charset="0"/>
                <a:cs typeface="Times New Roman" pitchFamily="18" charset="0"/>
              </a:rPr>
              <a:t>jω</a:t>
            </a:r>
            <a:r>
              <a:rPr lang="en-US" dirty="0" smtClean="0">
                <a:latin typeface="Times New Roman" pitchFamily="18" charset="0"/>
                <a:cs typeface="Times New Roman" pitchFamily="18" charset="0"/>
              </a:rPr>
              <a:t> by s and writing the equations in the matrix form,</a:t>
            </a:r>
            <a:endParaRPr lang="en-US" dirty="0">
              <a:latin typeface="Times New Roman" pitchFamily="18" charset="0"/>
              <a:cs typeface="Times New Roman" pitchFamily="18" charset="0"/>
            </a:endParaRPr>
          </a:p>
        </p:txBody>
      </p:sp>
      <p:pic>
        <p:nvPicPr>
          <p:cNvPr id="77830" name="Picture 6" descr="osc13"/>
          <p:cNvPicPr>
            <a:picLocks noChangeAspect="1" noChangeArrowheads="1"/>
          </p:cNvPicPr>
          <p:nvPr/>
        </p:nvPicPr>
        <p:blipFill>
          <a:blip r:embed="rId3" cstate="print"/>
          <a:srcRect/>
          <a:stretch>
            <a:fillRect/>
          </a:stretch>
        </p:blipFill>
        <p:spPr bwMode="auto">
          <a:xfrm>
            <a:off x="76200" y="4724400"/>
            <a:ext cx="8915400" cy="1681278"/>
          </a:xfrm>
          <a:prstGeom prst="rect">
            <a:avLst/>
          </a:prstGeom>
          <a:noFill/>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9480" y="914400"/>
            <a:ext cx="3659720" cy="369332"/>
          </a:xfrm>
          <a:prstGeom prst="rect">
            <a:avLst/>
          </a:prstGeom>
        </p:spPr>
        <p:txBody>
          <a:bodyPr wrap="none">
            <a:spAutoFit/>
          </a:bodyPr>
          <a:lstStyle/>
          <a:p>
            <a:r>
              <a:rPr lang="en-US" dirty="0" smtClean="0">
                <a:latin typeface="Times New Roman" pitchFamily="18" charset="0"/>
                <a:cs typeface="Times New Roman" pitchFamily="18" charset="0"/>
              </a:rPr>
              <a:t>Using the Crammer’s rule to obtain I</a:t>
            </a:r>
            <a:r>
              <a:rPr lang="en-US" baseline="-25000"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8850" name="Picture 2" descr="osc14"/>
          <p:cNvPicPr>
            <a:picLocks noChangeAspect="1" noChangeArrowheads="1"/>
          </p:cNvPicPr>
          <p:nvPr/>
        </p:nvPicPr>
        <p:blipFill>
          <a:blip r:embed="rId2" cstate="print"/>
          <a:srcRect/>
          <a:stretch>
            <a:fillRect/>
          </a:stretch>
        </p:blipFill>
        <p:spPr bwMode="auto">
          <a:xfrm>
            <a:off x="381000" y="1371600"/>
            <a:ext cx="8305800" cy="5457731"/>
          </a:xfrm>
          <a:prstGeom prst="rect">
            <a:avLst/>
          </a:prstGeom>
          <a:noFill/>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osc15"/>
          <p:cNvPicPr>
            <a:picLocks noChangeAspect="1" noChangeArrowheads="1"/>
          </p:cNvPicPr>
          <p:nvPr/>
        </p:nvPicPr>
        <p:blipFill>
          <a:blip r:embed="rId2" cstate="print"/>
          <a:srcRect/>
          <a:stretch>
            <a:fillRect/>
          </a:stretch>
        </p:blipFill>
        <p:spPr bwMode="auto">
          <a:xfrm>
            <a:off x="0" y="1600200"/>
            <a:ext cx="9144000" cy="28194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41985" name="Picture 1"/>
          <p:cNvPicPr>
            <a:picLocks noChangeAspect="1" noChangeArrowheads="1"/>
          </p:cNvPicPr>
          <p:nvPr/>
        </p:nvPicPr>
        <p:blipFill>
          <a:blip r:embed="rId2" cstate="print"/>
          <a:srcRect/>
          <a:stretch>
            <a:fillRect/>
          </a:stretch>
        </p:blipFill>
        <p:spPr bwMode="auto">
          <a:xfrm>
            <a:off x="1043608" y="2060848"/>
            <a:ext cx="7181850" cy="4048125"/>
          </a:xfrm>
          <a:prstGeom prst="rect">
            <a:avLst/>
          </a:prstGeom>
          <a:noFill/>
          <a:ln w="9525">
            <a:noFill/>
            <a:miter lim="800000"/>
            <a:headEnd/>
            <a:tailEnd/>
          </a:ln>
        </p:spPr>
      </p:pic>
    </p:spTree>
    <p:extLst>
      <p:ext uri="{BB962C8B-B14F-4D97-AF65-F5344CB8AC3E}">
        <p14:creationId xmlns:p14="http://schemas.microsoft.com/office/powerpoint/2010/main" val="14912845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sc16"/>
          <p:cNvPicPr>
            <a:picLocks noChangeAspect="1" noChangeArrowheads="1"/>
          </p:cNvPicPr>
          <p:nvPr/>
        </p:nvPicPr>
        <p:blipFill>
          <a:blip r:embed="rId2" cstate="print"/>
          <a:srcRect/>
          <a:stretch>
            <a:fillRect/>
          </a:stretch>
        </p:blipFill>
        <p:spPr bwMode="auto">
          <a:xfrm>
            <a:off x="238125" y="1447800"/>
            <a:ext cx="8296275" cy="5324867"/>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0898" name="Picture 2" descr="osc17"/>
          <p:cNvPicPr>
            <a:picLocks noChangeAspect="1" noChangeArrowheads="1"/>
          </p:cNvPicPr>
          <p:nvPr/>
        </p:nvPicPr>
        <p:blipFill>
          <a:blip r:embed="rId3" cstate="print"/>
          <a:srcRect/>
          <a:stretch>
            <a:fillRect/>
          </a:stretch>
        </p:blipFill>
        <p:spPr bwMode="auto">
          <a:xfrm>
            <a:off x="5867400" y="6048374"/>
            <a:ext cx="1628775" cy="657226"/>
          </a:xfrm>
          <a:prstGeom prst="rect">
            <a:avLst/>
          </a:prstGeom>
          <a:noFill/>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152400" y="1371600"/>
            <a:ext cx="6934200" cy="646331"/>
          </a:xfrm>
          <a:prstGeom prst="rect">
            <a:avLst/>
          </a:prstGeom>
        </p:spPr>
        <p:txBody>
          <a:bodyPr wrap="square">
            <a:spAutoFit/>
          </a:bodyPr>
          <a:lstStyle/>
          <a:p>
            <a:r>
              <a:rPr lang="en-US" dirty="0" smtClean="0">
                <a:latin typeface="Times New Roman" pitchFamily="18" charset="0"/>
                <a:cs typeface="Times New Roman" pitchFamily="18" charset="0"/>
              </a:rPr>
              <a:t>This is the frequency with which circuit oscillates,</a:t>
            </a:r>
          </a:p>
          <a:p>
            <a:r>
              <a:rPr lang="en-US" dirty="0" smtClean="0">
                <a:latin typeface="Times New Roman" pitchFamily="18" charset="0"/>
                <a:cs typeface="Times New Roman" pitchFamily="18" charset="0"/>
              </a:rPr>
              <a:t>At this frequency, (sub.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value in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(eqn. 23))</a:t>
            </a:r>
            <a:endParaRPr lang="en-US" dirty="0">
              <a:latin typeface="Times New Roman" pitchFamily="18" charset="0"/>
              <a:cs typeface="Times New Roman" pitchFamily="18" charset="0"/>
            </a:endParaRPr>
          </a:p>
        </p:txBody>
      </p:sp>
      <p:pic>
        <p:nvPicPr>
          <p:cNvPr id="81922" name="Picture 2" descr="osc18"/>
          <p:cNvPicPr>
            <a:picLocks noChangeAspect="1" noChangeArrowheads="1"/>
          </p:cNvPicPr>
          <p:nvPr/>
        </p:nvPicPr>
        <p:blipFill>
          <a:blip r:embed="rId2" cstate="print"/>
          <a:srcRect/>
          <a:stretch>
            <a:fillRect/>
          </a:stretch>
        </p:blipFill>
        <p:spPr bwMode="auto">
          <a:xfrm>
            <a:off x="2057400" y="1981200"/>
            <a:ext cx="4362711" cy="1401597"/>
          </a:xfrm>
          <a:prstGeom prst="rect">
            <a:avLst/>
          </a:prstGeom>
          <a:noFill/>
        </p:spPr>
      </p:pic>
      <p:sp>
        <p:nvSpPr>
          <p:cNvPr id="8" name="Rectangle 7"/>
          <p:cNvSpPr/>
          <p:nvPr/>
        </p:nvSpPr>
        <p:spPr>
          <a:xfrm>
            <a:off x="228600" y="3657600"/>
            <a:ext cx="6477000" cy="369332"/>
          </a:xfrm>
          <a:prstGeom prst="rect">
            <a:avLst/>
          </a:prstGeom>
        </p:spPr>
        <p:txBody>
          <a:bodyPr wrap="square">
            <a:spAutoFit/>
          </a:bodyPr>
          <a:lstStyle/>
          <a:p>
            <a:r>
              <a:rPr lang="en-US" dirty="0" smtClean="0">
                <a:latin typeface="Times New Roman" pitchFamily="18" charset="0"/>
                <a:cs typeface="Times New Roman" pitchFamily="18" charset="0"/>
              </a:rPr>
              <a:t>The negative sign indicates a phase shift of </a:t>
            </a:r>
            <a:r>
              <a:rPr lang="en-US" b="1" dirty="0" smtClean="0">
                <a:latin typeface="Times New Roman" pitchFamily="18" charset="0"/>
                <a:cs typeface="Times New Roman" pitchFamily="18" charset="0"/>
              </a:rPr>
              <a:t>180</a:t>
            </a:r>
            <a:r>
              <a:rPr lang="en-US" b="1" baseline="30000"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81924" name="Picture 4" descr="osc19"/>
          <p:cNvPicPr>
            <a:picLocks noChangeAspect="1" noChangeArrowheads="1"/>
          </p:cNvPicPr>
          <p:nvPr/>
        </p:nvPicPr>
        <p:blipFill>
          <a:blip r:embed="rId3" cstate="print"/>
          <a:srcRect/>
          <a:stretch>
            <a:fillRect/>
          </a:stretch>
        </p:blipFill>
        <p:spPr bwMode="auto">
          <a:xfrm>
            <a:off x="685800" y="4114800"/>
            <a:ext cx="7731053" cy="2514600"/>
          </a:xfrm>
          <a:prstGeom prst="rect">
            <a:avLst/>
          </a:prstGeom>
          <a:noFill/>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609600" y="2057400"/>
            <a:ext cx="80772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v"/>
            </a:pPr>
            <a:r>
              <a:rPr lang="en-US" sz="2400" dirty="0" smtClean="0">
                <a:latin typeface="Times New Roman" pitchFamily="18" charset="0"/>
                <a:cs typeface="Times New Roman" pitchFamily="18" charset="0"/>
              </a:rPr>
              <a:t>Thus circuit will work as an oscillator which will produce a sinusoidal waveform if the </a:t>
            </a:r>
            <a:r>
              <a:rPr lang="en-US" sz="2400" b="1" dirty="0" smtClean="0">
                <a:latin typeface="Times New Roman" pitchFamily="18" charset="0"/>
                <a:cs typeface="Times New Roman" pitchFamily="18" charset="0"/>
              </a:rPr>
              <a:t>gain (A) is 29 </a:t>
            </a:r>
            <a:r>
              <a:rPr lang="en-US" sz="2400" dirty="0" smtClean="0">
                <a:latin typeface="Times New Roman" pitchFamily="18" charset="0"/>
                <a:cs typeface="Times New Roman" pitchFamily="18" charset="0"/>
              </a:rPr>
              <a:t>and total </a:t>
            </a:r>
            <a:r>
              <a:rPr lang="en-US" sz="2400" b="1" dirty="0" smtClean="0">
                <a:latin typeface="Times New Roman" pitchFamily="18" charset="0"/>
                <a:cs typeface="Times New Roman" pitchFamily="18" charset="0"/>
              </a:rPr>
              <a:t>phase shift </a:t>
            </a:r>
            <a:r>
              <a:rPr lang="en-US" sz="2400" dirty="0" smtClean="0">
                <a:latin typeface="Times New Roman" pitchFamily="18" charset="0"/>
                <a:cs typeface="Times New Roman" pitchFamily="18" charset="0"/>
              </a:rPr>
              <a:t>around a loop is </a:t>
            </a:r>
            <a:r>
              <a:rPr lang="en-US" sz="2400" b="1" dirty="0" smtClean="0">
                <a:latin typeface="Times New Roman" pitchFamily="18" charset="0"/>
                <a:cs typeface="Times New Roman" pitchFamily="18" charset="0"/>
              </a:rPr>
              <a:t>360°</a:t>
            </a:r>
            <a:r>
              <a:rPr lang="en-US" sz="2400" dirty="0" smtClean="0">
                <a:latin typeface="Times New Roman" pitchFamily="18" charset="0"/>
                <a:cs typeface="Times New Roman" pitchFamily="18" charset="0"/>
              </a:rPr>
              <a:t>. </a:t>
            </a:r>
          </a:p>
          <a:p>
            <a:pPr marL="465138" indent="-465138" algn="just">
              <a:buFont typeface="Wingdings" pitchFamily="2" charset="2"/>
              <a:buChar char="v"/>
            </a:pPr>
            <a:r>
              <a:rPr lang="en-US" sz="2400" dirty="0" smtClean="0">
                <a:latin typeface="Times New Roman" pitchFamily="18" charset="0"/>
                <a:cs typeface="Times New Roman" pitchFamily="18" charset="0"/>
              </a:rPr>
              <a:t>This satisfies the </a:t>
            </a:r>
            <a:r>
              <a:rPr lang="en-US" sz="2400" dirty="0" err="1" smtClean="0">
                <a:latin typeface="Times New Roman" pitchFamily="18" charset="0"/>
                <a:cs typeface="Times New Roman" pitchFamily="18" charset="0"/>
              </a:rPr>
              <a:t>Barkhausen</a:t>
            </a:r>
            <a:r>
              <a:rPr lang="en-US" sz="2400" dirty="0" smtClean="0">
                <a:latin typeface="Times New Roman" pitchFamily="18" charset="0"/>
                <a:cs typeface="Times New Roman" pitchFamily="18" charset="0"/>
              </a:rPr>
              <a:t> criterion for the oscillator. </a:t>
            </a:r>
          </a:p>
          <a:p>
            <a:pPr marL="465138" indent="-465138" algn="just">
              <a:buFont typeface="Wingdings" pitchFamily="2" charset="2"/>
              <a:buChar char="v"/>
            </a:pPr>
            <a:r>
              <a:rPr lang="en-US" sz="2400" dirty="0" smtClean="0">
                <a:latin typeface="Times New Roman" pitchFamily="18" charset="0"/>
                <a:cs typeface="Times New Roman" pitchFamily="18" charset="0"/>
              </a:rPr>
              <a:t>These oscillators are used over the audio frequency range i.e. about </a:t>
            </a:r>
            <a:r>
              <a:rPr lang="en-US" sz="2400" b="1" dirty="0" smtClean="0">
                <a:latin typeface="Times New Roman" pitchFamily="18" charset="0"/>
                <a:cs typeface="Times New Roman" pitchFamily="18" charset="0"/>
              </a:rPr>
              <a:t>20 Hz up to 100 kHz.</a:t>
            </a:r>
            <a:endParaRPr lang="en-US" sz="2400" b="1" dirty="0">
              <a:latin typeface="Times New Roman" pitchFamily="18" charset="0"/>
              <a:cs typeface="Times New Roman"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838200" y="1905000"/>
            <a:ext cx="6858000"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The circuit is simple to design.</a:t>
            </a:r>
          </a:p>
          <a:p>
            <a:pPr marL="342900" indent="-342900" algn="just">
              <a:buFont typeface="+mj-lt"/>
              <a:buAutoNum type="arabicPeriod"/>
            </a:pPr>
            <a:r>
              <a:rPr lang="en-US" dirty="0" smtClean="0">
                <a:latin typeface="Times New Roman" pitchFamily="18" charset="0"/>
                <a:cs typeface="Times New Roman" pitchFamily="18" charset="0"/>
              </a:rPr>
              <a:t>Can produce output over the audio frequency range.</a:t>
            </a:r>
          </a:p>
          <a:p>
            <a:pPr marL="342900" indent="-342900" algn="just">
              <a:buFont typeface="+mj-lt"/>
              <a:buAutoNum type="arabicPeriod"/>
            </a:pPr>
            <a:r>
              <a:rPr lang="en-US" dirty="0" smtClean="0">
                <a:latin typeface="Times New Roman" pitchFamily="18" charset="0"/>
                <a:cs typeface="Times New Roman" pitchFamily="18" charset="0"/>
              </a:rPr>
              <a:t>Produces sinusoidal output waveform. </a:t>
            </a:r>
          </a:p>
          <a:p>
            <a:pPr marL="342900" indent="-342900" algn="just">
              <a:buFont typeface="+mj-lt"/>
              <a:buAutoNum type="arabicPeriod"/>
            </a:pPr>
            <a:r>
              <a:rPr lang="en-US" dirty="0" smtClean="0">
                <a:latin typeface="Times New Roman" pitchFamily="18" charset="0"/>
                <a:cs typeface="Times New Roman" pitchFamily="18" charset="0"/>
              </a:rPr>
              <a:t>It is a fixed-frequency oscillator.</a:t>
            </a:r>
            <a:endParaRPr lang="en-US" dirty="0">
              <a:latin typeface="Times New Roman" pitchFamily="18" charset="0"/>
              <a:cs typeface="Times New Roman" pitchFamily="18" charset="0"/>
            </a:endParaRPr>
          </a:p>
        </p:txBody>
      </p:sp>
      <p:sp>
        <p:nvSpPr>
          <p:cNvPr id="7" name="Rectangle 6"/>
          <p:cNvSpPr/>
          <p:nvPr/>
        </p:nvSpPr>
        <p:spPr>
          <a:xfrm>
            <a:off x="-13448" y="35814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8" name="Rectangle 7"/>
          <p:cNvSpPr/>
          <p:nvPr/>
        </p:nvSpPr>
        <p:spPr>
          <a:xfrm>
            <a:off x="838200" y="4419600"/>
            <a:ext cx="739140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By changing the values of R and C, the frequency of the oscillator can be changed. But this is practically impossible. Hence the phase shift oscillator is considered as a fixed frequency oscillator, for all practical purposes.</a:t>
            </a:r>
          </a:p>
          <a:p>
            <a:pPr marL="342900" indent="-342900" algn="just">
              <a:buFont typeface="+mj-lt"/>
              <a:buAutoNum type="arabicPeriod"/>
            </a:pPr>
            <a:r>
              <a:rPr lang="en-US" dirty="0" smtClean="0">
                <a:latin typeface="Times New Roman" pitchFamily="18" charset="0"/>
                <a:cs typeface="Times New Roman" pitchFamily="18" charset="0"/>
              </a:rPr>
              <a:t>And the frequency stability is poor due to the changes in the values of various components, due to the effect of temperature, ageing etc.</a:t>
            </a:r>
            <a:endParaRPr lang="en-US" dirty="0">
              <a:latin typeface="Times New Roman" pitchFamily="18" charset="0"/>
              <a:cs typeface="Times New Roman"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1066800" y="1828800"/>
            <a:ext cx="7162800" cy="4057650"/>
            <a:chOff x="1357313" y="2114550"/>
            <a:chExt cx="6429375" cy="3600450"/>
          </a:xfrm>
        </p:grpSpPr>
        <p:pic>
          <p:nvPicPr>
            <p:cNvPr id="82946" name="Picture 2"/>
            <p:cNvPicPr>
              <a:picLocks noChangeAspect="1" noChangeArrowheads="1"/>
            </p:cNvPicPr>
            <p:nvPr/>
          </p:nvPicPr>
          <p:blipFill>
            <a:blip r:embed="rId2" cstate="print"/>
            <a:srcRect/>
            <a:stretch>
              <a:fillRect/>
            </a:stretch>
          </p:blipFill>
          <p:spPr bwMode="auto">
            <a:xfrm>
              <a:off x="1357313" y="2114550"/>
              <a:ext cx="6429375" cy="2628900"/>
            </a:xfrm>
            <a:prstGeom prst="rect">
              <a:avLst/>
            </a:prstGeom>
            <a:noFill/>
            <a:ln w="9525">
              <a:noFill/>
              <a:miter lim="800000"/>
              <a:headEnd/>
              <a:tailEnd/>
            </a:ln>
          </p:spPr>
        </p:pic>
        <p:pic>
          <p:nvPicPr>
            <p:cNvPr id="82948" name="Picture 4"/>
            <p:cNvPicPr>
              <a:picLocks noChangeAspect="1" noChangeArrowheads="1"/>
            </p:cNvPicPr>
            <p:nvPr/>
          </p:nvPicPr>
          <p:blipFill>
            <a:blip r:embed="rId3" cstate="print"/>
            <a:srcRect/>
            <a:stretch>
              <a:fillRect/>
            </a:stretch>
          </p:blipFill>
          <p:spPr bwMode="auto">
            <a:xfrm>
              <a:off x="1524000" y="4800600"/>
              <a:ext cx="4810125" cy="914400"/>
            </a:xfrm>
            <a:prstGeom prst="rect">
              <a:avLst/>
            </a:prstGeom>
            <a:noFill/>
            <a:ln w="9525">
              <a:noFill/>
              <a:miter lim="800000"/>
              <a:headEnd/>
              <a:tailEnd/>
            </a:ln>
          </p:spPr>
        </p:pic>
      </p:grpSp>
      <p:sp>
        <p:nvSpPr>
          <p:cNvPr id="9"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10" name="Rectangle 9"/>
          <p:cNvSpPr/>
          <p:nvPr/>
        </p:nvSpPr>
        <p:spPr>
          <a:xfrm>
            <a:off x="0" y="914400"/>
            <a:ext cx="111665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Problems</a:t>
            </a:r>
            <a:endParaRPr lang="en-US" b="1" dirty="0">
              <a:latin typeface="Times New Roman" pitchFamily="18" charset="0"/>
              <a:cs typeface="Times New Roman"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852613" y="1466850"/>
            <a:ext cx="5438775" cy="440055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0772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Generally in an oscillator, amplifier stage introduces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and feedback network introduces additional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to obtain a phase shift of 360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around a loop. This is required condition for any oscillator.</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381000" y="3198674"/>
            <a:ext cx="80772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But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oscillator uses a </a:t>
            </a:r>
            <a:r>
              <a:rPr lang="en-US" b="1" dirty="0" smtClean="0">
                <a:latin typeface="Times New Roman" pitchFamily="18" charset="0"/>
                <a:cs typeface="Times New Roman" pitchFamily="18" charset="0"/>
              </a:rPr>
              <a:t>non inverting amplifier </a:t>
            </a:r>
            <a:r>
              <a:rPr lang="en-US" dirty="0" smtClean="0">
                <a:latin typeface="Times New Roman" pitchFamily="18" charset="0"/>
                <a:cs typeface="Times New Roman" pitchFamily="18" charset="0"/>
              </a:rPr>
              <a:t>and hence does not provide any phase shift during amplifier stage. As </a:t>
            </a:r>
            <a:r>
              <a:rPr lang="en-US" b="1" dirty="0" smtClean="0">
                <a:latin typeface="Times New Roman" pitchFamily="18" charset="0"/>
                <a:cs typeface="Times New Roman" pitchFamily="18" charset="0"/>
              </a:rPr>
              <a:t>total phase shift </a:t>
            </a:r>
            <a:r>
              <a:rPr lang="en-US" dirty="0" smtClean="0">
                <a:latin typeface="Times New Roman" pitchFamily="18" charset="0"/>
                <a:cs typeface="Times New Roman" pitchFamily="18" charset="0"/>
              </a:rPr>
              <a:t>required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in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type no phase shift is necessary through feedback. Thus the total phase shift around a loop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381000" y="4724400"/>
            <a:ext cx="8077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The two arms of the bride, namely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in series and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parallel are called</a:t>
            </a:r>
            <a:r>
              <a:rPr lang="en-US" b="1" dirty="0" smtClean="0">
                <a:latin typeface="Times New Roman" pitchFamily="18" charset="0"/>
                <a:cs typeface="Times New Roman" pitchFamily="18" charset="0"/>
              </a:rPr>
              <a:t> frequency sensitive arms</a:t>
            </a:r>
            <a:r>
              <a:rPr lang="en-US" dirty="0" smtClean="0">
                <a:latin typeface="Times New Roman" pitchFamily="18" charset="0"/>
                <a:cs typeface="Times New Roman" pitchFamily="18" charset="0"/>
              </a:rPr>
              <a:t>. This is because the components of these two arms decide the frequency of the oscillator.</a:t>
            </a:r>
            <a:endParaRPr lang="en-US" dirty="0">
              <a:latin typeface="Times New Roman" pitchFamily="18" charset="0"/>
              <a:cs typeface="Times New Roman"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2052" name="Picture 4" descr="osc21"/>
          <p:cNvPicPr>
            <a:picLocks noChangeAspect="1" noChangeArrowheads="1"/>
          </p:cNvPicPr>
          <p:nvPr/>
        </p:nvPicPr>
        <p:blipFill>
          <a:blip r:embed="rId2" cstate="print"/>
          <a:srcRect/>
          <a:stretch>
            <a:fillRect/>
          </a:stretch>
        </p:blipFill>
        <p:spPr bwMode="auto">
          <a:xfrm>
            <a:off x="3166419" y="1828800"/>
            <a:ext cx="5710881" cy="4748374"/>
          </a:xfrm>
          <a:prstGeom prst="rect">
            <a:avLst/>
          </a:prstGeom>
          <a:noFill/>
        </p:spPr>
      </p:pic>
      <p:pic>
        <p:nvPicPr>
          <p:cNvPr id="2050" name="Picture 2" descr="osc20"/>
          <p:cNvPicPr>
            <a:picLocks noChangeAspect="1" noChangeArrowheads="1"/>
          </p:cNvPicPr>
          <p:nvPr/>
        </p:nvPicPr>
        <p:blipFill>
          <a:blip r:embed="rId3" cstate="print"/>
          <a:srcRect b="22963"/>
          <a:stretch>
            <a:fillRect/>
          </a:stretch>
        </p:blipFill>
        <p:spPr bwMode="auto">
          <a:xfrm>
            <a:off x="-24493" y="1905000"/>
            <a:ext cx="4139293" cy="1981200"/>
          </a:xfrm>
          <a:prstGeom prst="rect">
            <a:avLst/>
          </a:prstGeom>
          <a:noFill/>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displaystyle Z_1 = R_1 + \frac {1}{j \omega C_1} = \frac {1 + j \omega R_1 C_1}{j \omega C_1}  "/>
          <p:cNvPicPr>
            <a:picLocks noChangeAspect="1" noChangeArrowheads="1"/>
          </p:cNvPicPr>
          <p:nvPr/>
        </p:nvPicPr>
        <p:blipFill>
          <a:blip r:embed="rId2" cstate="print"/>
          <a:srcRect/>
          <a:stretch>
            <a:fillRect/>
          </a:stretch>
        </p:blipFill>
        <p:spPr bwMode="auto">
          <a:xfrm>
            <a:off x="838200" y="1447800"/>
            <a:ext cx="3571875" cy="628651"/>
          </a:xfrm>
          <a:prstGeom prst="rect">
            <a:avLst/>
          </a:prstGeom>
          <a:ln>
            <a:solidFill>
              <a:srgbClr val="FF000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9092" name="Picture 4" descr="\displaystyle Z_2 = R_2 || \frac {1}{j \omega C_2} = \frac {R_2 \times \frac {1}{j \omega C_2}}{R_2 + \frac {1}{j \omega C_2}}  "/>
          <p:cNvPicPr>
            <a:picLocks noChangeAspect="1" noChangeArrowheads="1"/>
          </p:cNvPicPr>
          <p:nvPr/>
        </p:nvPicPr>
        <p:blipFill>
          <a:blip r:embed="rId3" cstate="print"/>
          <a:srcRect/>
          <a:stretch>
            <a:fillRect/>
          </a:stretch>
        </p:blipFill>
        <p:spPr bwMode="auto">
          <a:xfrm>
            <a:off x="990600" y="2438400"/>
            <a:ext cx="3171825" cy="809626"/>
          </a:xfrm>
          <a:prstGeom prst="rect">
            <a:avLst/>
          </a:prstGeom>
          <a:noFill/>
        </p:spPr>
      </p:pic>
      <p:pic>
        <p:nvPicPr>
          <p:cNvPr id="89094" name="Picture 6" descr="\displaystyle Z_2 = \frac {R_2}{1 + j \omega R_2 C_2}  "/>
          <p:cNvPicPr>
            <a:picLocks noChangeAspect="1" noChangeArrowheads="1"/>
          </p:cNvPicPr>
          <p:nvPr/>
        </p:nvPicPr>
        <p:blipFill>
          <a:blip r:embed="rId4" cstate="print"/>
          <a:srcRect/>
          <a:stretch>
            <a:fillRect/>
          </a:stretch>
        </p:blipFill>
        <p:spPr bwMode="auto">
          <a:xfrm>
            <a:off x="1981200" y="3657600"/>
            <a:ext cx="1981200" cy="619126"/>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
        <p:nvSpPr>
          <p:cNvPr id="89095" name="Rectangle 7"/>
          <p:cNvSpPr>
            <a:spLocks noChangeArrowheads="1"/>
          </p:cNvSpPr>
          <p:nvPr/>
        </p:nvSpPr>
        <p:spPr bwMode="auto">
          <a:xfrm>
            <a:off x="0" y="4572000"/>
            <a:ext cx="2362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Now replacing   </a:t>
            </a:r>
            <a:endParaRPr kumimoji="0" lang="en-US" sz="13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89096" name="Picture 8" descr="\displaystyle j \omega = s  "/>
          <p:cNvPicPr>
            <a:picLocks noChangeAspect="1" noChangeArrowheads="1"/>
          </p:cNvPicPr>
          <p:nvPr/>
        </p:nvPicPr>
        <p:blipFill>
          <a:blip r:embed="rId5" cstate="print"/>
          <a:srcRect/>
          <a:stretch>
            <a:fillRect/>
          </a:stretch>
        </p:blipFill>
        <p:spPr bwMode="auto">
          <a:xfrm>
            <a:off x="2057400" y="4648200"/>
            <a:ext cx="847898" cy="274320"/>
          </a:xfrm>
          <a:prstGeom prst="rect">
            <a:avLst/>
          </a:prstGeom>
          <a:noFill/>
        </p:spPr>
      </p:pic>
      <p:pic>
        <p:nvPicPr>
          <p:cNvPr id="89098" name="Picture 10" descr="\displaystyle Z_1 = \frac {1+sR_1 C_1}{s C_1}  "/>
          <p:cNvPicPr>
            <a:picLocks noChangeAspect="1" noChangeArrowheads="1"/>
          </p:cNvPicPr>
          <p:nvPr/>
        </p:nvPicPr>
        <p:blipFill>
          <a:blip r:embed="rId6" cstate="print"/>
          <a:srcRect/>
          <a:stretch>
            <a:fillRect/>
          </a:stretch>
        </p:blipFill>
        <p:spPr bwMode="auto">
          <a:xfrm>
            <a:off x="1371600" y="5334000"/>
            <a:ext cx="1809750" cy="628651"/>
          </a:xfrm>
          <a:prstGeom prst="rect">
            <a:avLst/>
          </a:prstGeom>
          <a:ln>
            <a:solidFill>
              <a:srgbClr val="FF0000"/>
            </a:solidFill>
          </a:ln>
          <a:effectLst>
            <a:outerShdw blurRad="292100" dist="139700" dir="2700000" algn="tl" rotWithShape="0">
              <a:srgbClr val="333333">
                <a:alpha val="65000"/>
              </a:srgbClr>
            </a:outerShdw>
          </a:effectLst>
        </p:spPr>
      </p:pic>
      <p:pic>
        <p:nvPicPr>
          <p:cNvPr id="89100" name="Picture 12" descr="\displaystyle Z_2 = \frac {R_2}{1+sR_2 C_2}  "/>
          <p:cNvPicPr>
            <a:picLocks noChangeAspect="1" noChangeArrowheads="1"/>
          </p:cNvPicPr>
          <p:nvPr/>
        </p:nvPicPr>
        <p:blipFill>
          <a:blip r:embed="rId7" cstate="print"/>
          <a:srcRect/>
          <a:stretch>
            <a:fillRect/>
          </a:stretch>
        </p:blipFill>
        <p:spPr bwMode="auto">
          <a:xfrm>
            <a:off x="4572000" y="5257800"/>
            <a:ext cx="1809750" cy="609600"/>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pic>
        <p:nvPicPr>
          <p:cNvPr id="89102" name="Picture 14" descr="osc23"/>
          <p:cNvPicPr>
            <a:picLocks noChangeAspect="1" noChangeArrowheads="1"/>
          </p:cNvPicPr>
          <p:nvPr/>
        </p:nvPicPr>
        <p:blipFill>
          <a:blip r:embed="rId8" cstate="print"/>
          <a:srcRect l="25532" r="19149"/>
          <a:stretch>
            <a:fillRect/>
          </a:stretch>
        </p:blipFill>
        <p:spPr bwMode="auto">
          <a:xfrm>
            <a:off x="4876800" y="1676400"/>
            <a:ext cx="4267200" cy="3378200"/>
          </a:xfrm>
          <a:prstGeom prst="rect">
            <a:avLst/>
          </a:prstGeom>
          <a:noFill/>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0114" name="Picture 2" descr="\displaystyle I = \frac {V_{in}}{Z_1+Z_2}  "/>
          <p:cNvPicPr>
            <a:picLocks noChangeAspect="1" noChangeArrowheads="1"/>
          </p:cNvPicPr>
          <p:nvPr/>
        </p:nvPicPr>
        <p:blipFill>
          <a:blip r:embed="rId2" cstate="print"/>
          <a:srcRect/>
          <a:stretch>
            <a:fillRect/>
          </a:stretch>
        </p:blipFill>
        <p:spPr bwMode="auto">
          <a:xfrm>
            <a:off x="1828800" y="1371600"/>
            <a:ext cx="1381125" cy="619126"/>
          </a:xfrm>
          <a:prstGeom prst="rect">
            <a:avLst/>
          </a:prstGeom>
          <a:noFill/>
        </p:spPr>
      </p:pic>
      <p:pic>
        <p:nvPicPr>
          <p:cNvPr id="90116" name="Picture 4" descr="\displaystyle V_f = I Z_2  "/>
          <p:cNvPicPr>
            <a:picLocks noChangeAspect="1" noChangeArrowheads="1"/>
          </p:cNvPicPr>
          <p:nvPr/>
        </p:nvPicPr>
        <p:blipFill>
          <a:blip r:embed="rId3" cstate="print"/>
          <a:srcRect/>
          <a:stretch>
            <a:fillRect/>
          </a:stretch>
        </p:blipFill>
        <p:spPr bwMode="auto">
          <a:xfrm>
            <a:off x="1981200" y="2362200"/>
            <a:ext cx="1019175" cy="276225"/>
          </a:xfrm>
          <a:prstGeom prst="rect">
            <a:avLst/>
          </a:prstGeom>
          <a:noFill/>
        </p:spPr>
      </p:pic>
      <p:pic>
        <p:nvPicPr>
          <p:cNvPr id="90118" name="Picture 6" descr="\displaystyle V_f = \frac {V_{in}Z_2}{Z_1 + Z_2}  "/>
          <p:cNvPicPr>
            <a:picLocks noChangeAspect="1" noChangeArrowheads="1"/>
          </p:cNvPicPr>
          <p:nvPr/>
        </p:nvPicPr>
        <p:blipFill>
          <a:blip r:embed="rId4" cstate="print"/>
          <a:srcRect/>
          <a:stretch>
            <a:fillRect/>
          </a:stretch>
        </p:blipFill>
        <p:spPr bwMode="auto">
          <a:xfrm>
            <a:off x="1752600" y="3048000"/>
            <a:ext cx="1514475" cy="619126"/>
          </a:xfrm>
          <a:prstGeom prst="rect">
            <a:avLst/>
          </a:prstGeom>
          <a:noFill/>
        </p:spPr>
      </p:pic>
      <p:pic>
        <p:nvPicPr>
          <p:cNvPr id="90120" name="Picture 8" descr="\displaystyle \beta = \frac {V_f}{V_{in}} = \frac {Z_2}{Z_1 + Z_2}  "/>
          <p:cNvPicPr>
            <a:picLocks noChangeAspect="1" noChangeArrowheads="1"/>
          </p:cNvPicPr>
          <p:nvPr/>
        </p:nvPicPr>
        <p:blipFill>
          <a:blip r:embed="rId5" cstate="print"/>
          <a:srcRect/>
          <a:stretch>
            <a:fillRect/>
          </a:stretch>
        </p:blipFill>
        <p:spPr bwMode="auto">
          <a:xfrm>
            <a:off x="1600199" y="4038600"/>
            <a:ext cx="2625965" cy="762000"/>
          </a:xfrm>
          <a:prstGeom prst="rect">
            <a:avLst/>
          </a:prstGeom>
          <a:ln>
            <a:solidFill>
              <a:srgbClr val="FF0000"/>
            </a:solidFill>
          </a:ln>
          <a:effectLst>
            <a:outerShdw blurRad="292100" dist="139700" dir="2700000" algn="tl" rotWithShape="0">
              <a:srgbClr val="333333">
                <a:alpha val="65000"/>
              </a:srgbClr>
            </a:outerShdw>
          </a:effectLst>
        </p:spPr>
      </p:pic>
      <p:sp>
        <p:nvSpPr>
          <p:cNvPr id="90121" name="Rectangle 9"/>
          <p:cNvSpPr>
            <a:spLocks noChangeArrowheads="1"/>
          </p:cNvSpPr>
          <p:nvPr/>
        </p:nvSpPr>
        <p:spPr bwMode="auto">
          <a:xfrm>
            <a:off x="0" y="4857690"/>
            <a:ext cx="4267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Substituting the values of   </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0122" name="Picture 10" descr="\displaystyle Z_1  "/>
          <p:cNvPicPr>
            <a:picLocks noChangeAspect="1" noChangeArrowheads="1"/>
          </p:cNvPicPr>
          <p:nvPr/>
        </p:nvPicPr>
        <p:blipFill>
          <a:blip r:embed="rId6" cstate="print"/>
          <a:srcRect/>
          <a:stretch>
            <a:fillRect/>
          </a:stretch>
        </p:blipFill>
        <p:spPr bwMode="auto">
          <a:xfrm>
            <a:off x="3170420" y="4969240"/>
            <a:ext cx="219456" cy="219456"/>
          </a:xfrm>
          <a:prstGeom prst="rect">
            <a:avLst/>
          </a:prstGeom>
          <a:noFill/>
        </p:spPr>
      </p:pic>
      <p:pic>
        <p:nvPicPr>
          <p:cNvPr id="90123" name="Picture 11" descr="\displaystyle Z_2  "/>
          <p:cNvPicPr>
            <a:picLocks noChangeAspect="1" noChangeArrowheads="1"/>
          </p:cNvPicPr>
          <p:nvPr/>
        </p:nvPicPr>
        <p:blipFill>
          <a:blip r:embed="rId7" cstate="print"/>
          <a:srcRect/>
          <a:stretch>
            <a:fillRect/>
          </a:stretch>
        </p:blipFill>
        <p:spPr bwMode="auto">
          <a:xfrm>
            <a:off x="3886200" y="4981575"/>
            <a:ext cx="219075" cy="20002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pic>
        <p:nvPicPr>
          <p:cNvPr id="79874" name="Picture 2"/>
          <p:cNvPicPr>
            <a:picLocks noChangeAspect="1" noChangeArrowheads="1"/>
          </p:cNvPicPr>
          <p:nvPr/>
        </p:nvPicPr>
        <p:blipFill>
          <a:blip r:embed="rId2" cstate="print"/>
          <a:srcRect/>
          <a:stretch>
            <a:fillRect/>
          </a:stretch>
        </p:blipFill>
        <p:spPr bwMode="auto">
          <a:xfrm>
            <a:off x="683568" y="548680"/>
            <a:ext cx="7198000" cy="6309360"/>
          </a:xfrm>
          <a:prstGeom prst="rect">
            <a:avLst/>
          </a:prstGeom>
          <a:noFill/>
          <a:ln w="9525">
            <a:noFill/>
            <a:miter lim="800000"/>
            <a:headEnd/>
            <a:tailEnd/>
          </a:ln>
        </p:spPr>
      </p:pic>
      <p:sp>
        <p:nvSpPr>
          <p:cNvPr id="9" name="Rectangle 2"/>
          <p:cNvSpPr>
            <a:spLocks noGrp="1" noChangeArrowheads="1"/>
          </p:cNvSpPr>
          <p:nvPr>
            <p:ph type="title"/>
          </p:nvPr>
        </p:nvSpPr>
        <p:spPr>
          <a:xfrm>
            <a:off x="5309642" y="4509120"/>
            <a:ext cx="3834358"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displaystyle \beta = \frac {\frac{R_2}{1+sR_2C_2}}{\biggl (\frac{1+sR_1C_1}{sC_1} \biggr ) + \biggl ( \frac {R_2}{1+sR_2C_2} \biggr )}  "/>
          <p:cNvPicPr>
            <a:picLocks noChangeAspect="1" noChangeArrowheads="1"/>
          </p:cNvPicPr>
          <p:nvPr/>
        </p:nvPicPr>
        <p:blipFill>
          <a:blip r:embed="rId2" cstate="print"/>
          <a:srcRect/>
          <a:stretch>
            <a:fillRect/>
          </a:stretch>
        </p:blipFill>
        <p:spPr bwMode="auto">
          <a:xfrm>
            <a:off x="1295400" y="1219200"/>
            <a:ext cx="3257550" cy="112395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1140" name="Picture 4" descr="\displaystyle \beta = \frac {sC_1R_2}{(1+sR_1C_1)(1+sR_2C_2)+sC_1R_2}  "/>
          <p:cNvPicPr>
            <a:picLocks noChangeAspect="1" noChangeArrowheads="1"/>
          </p:cNvPicPr>
          <p:nvPr/>
        </p:nvPicPr>
        <p:blipFill>
          <a:blip r:embed="rId3" cstate="print"/>
          <a:srcRect/>
          <a:stretch>
            <a:fillRect/>
          </a:stretch>
        </p:blipFill>
        <p:spPr bwMode="auto">
          <a:xfrm>
            <a:off x="1752600" y="2667000"/>
            <a:ext cx="4295775" cy="638175"/>
          </a:xfrm>
          <a:prstGeom prst="rect">
            <a:avLst/>
          </a:prstGeom>
          <a:noFill/>
        </p:spPr>
      </p:pic>
      <p:pic>
        <p:nvPicPr>
          <p:cNvPr id="91142" name="Picture 6" descr="\displaystyle \beta = \frac {sC_1R_2}{1+s(R_1C_1+R_2C_2+C_1R_2) + s^2 R_1R_2C_1C_2}  "/>
          <p:cNvPicPr>
            <a:picLocks noChangeAspect="1" noChangeArrowheads="1"/>
          </p:cNvPicPr>
          <p:nvPr/>
        </p:nvPicPr>
        <p:blipFill>
          <a:blip r:embed="rId4" cstate="print"/>
          <a:srcRect/>
          <a:stretch>
            <a:fillRect/>
          </a:stretch>
        </p:blipFill>
        <p:spPr bwMode="auto">
          <a:xfrm>
            <a:off x="2743200" y="3581400"/>
            <a:ext cx="5448300" cy="638175"/>
          </a:xfrm>
          <a:prstGeom prst="rect">
            <a:avLst/>
          </a:prstGeom>
          <a:noFill/>
        </p:spPr>
      </p:pic>
      <p:sp>
        <p:nvSpPr>
          <p:cNvPr id="91143" name="Rectangle 7"/>
          <p:cNvSpPr>
            <a:spLocks noChangeArrowheads="1"/>
          </p:cNvSpPr>
          <p:nvPr/>
        </p:nvSpPr>
        <p:spPr bwMode="auto">
          <a:xfrm>
            <a:off x="227914" y="4648200"/>
            <a:ext cx="206178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Replacing  s  by   j</a:t>
            </a:r>
            <a:r>
              <a:rPr kumimoji="0" lang="el-GR" b="0" i="0" u="none" strike="noStrike" cap="none" normalizeH="0" baseline="0" dirty="0" smtClean="0">
                <a:ln>
                  <a:noFill/>
                </a:ln>
                <a:solidFill>
                  <a:schemeClr val="tx1"/>
                </a:solidFill>
                <a:effectLst/>
                <a:latin typeface="Times New Roman" pitchFamily="18" charset="0"/>
                <a:cs typeface="Times New Roman" pitchFamily="18" charset="0"/>
              </a:rPr>
              <a:t>ω</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1147" name="Picture 11" descr="\displaystyle \beta = \frac {j \omega C_1 R_2}{(1 - \omega^2 R_1 R_2 C_1 C_2)+j \omega (R_1C_1 + R_2 C_2 +C_1 R_2)}  "/>
          <p:cNvPicPr>
            <a:picLocks noChangeAspect="1" noChangeArrowheads="1"/>
          </p:cNvPicPr>
          <p:nvPr/>
        </p:nvPicPr>
        <p:blipFill>
          <a:blip r:embed="rId5" cstate="print"/>
          <a:srcRect/>
          <a:stretch>
            <a:fillRect/>
          </a:stretch>
        </p:blipFill>
        <p:spPr bwMode="auto">
          <a:xfrm>
            <a:off x="1107743" y="5105400"/>
            <a:ext cx="7731457" cy="838200"/>
          </a:xfrm>
          <a:prstGeom prst="rect">
            <a:avLst/>
          </a:prstGeom>
          <a:noFill/>
          <a:ln>
            <a:solidFill>
              <a:srgbClr val="FF0000"/>
            </a:solid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3084499" cy="400110"/>
          </a:xfrm>
          <a:prstGeom prst="rect">
            <a:avLst/>
          </a:prstGeom>
        </p:spPr>
        <p:txBody>
          <a:bodyPr wrap="none">
            <a:spAutoFit/>
          </a:bodyPr>
          <a:lstStyle/>
          <a:p>
            <a:r>
              <a:rPr lang="en-US" sz="2000" dirty="0" err="1" smtClean="0">
                <a:latin typeface="Times New Roman" pitchFamily="18" charset="0"/>
                <a:cs typeface="Times New Roman" pitchFamily="18" charset="0"/>
              </a:rPr>
              <a:t>Rationalising</a:t>
            </a:r>
            <a:r>
              <a:rPr lang="en-US" sz="2000" dirty="0" smtClean="0">
                <a:latin typeface="Times New Roman" pitchFamily="18" charset="0"/>
                <a:cs typeface="Times New Roman" pitchFamily="18" charset="0"/>
              </a:rPr>
              <a:t> the expression</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2162" name="Picture 2" descr="\displaystyle \beta = \frac {\omega^2 C_1R_2 (R_1C_1+R_2C_2+C_1R_2) + j \omega C_1R_2 (1-\omega^2 R_1R_2C_1C_2)}{(1-\omega^2 R_1R_2 C_1C_2)^2 + \omega^2 (R_1C_1+R_2C_2+C_1R_2)^2}  "/>
          <p:cNvPicPr>
            <a:picLocks noChangeAspect="1" noChangeArrowheads="1"/>
          </p:cNvPicPr>
          <p:nvPr/>
        </p:nvPicPr>
        <p:blipFill>
          <a:blip r:embed="rId2" cstate="print"/>
          <a:srcRect/>
          <a:stretch>
            <a:fillRect/>
          </a:stretch>
        </p:blipFill>
        <p:spPr bwMode="auto">
          <a:xfrm>
            <a:off x="1219200" y="2990849"/>
            <a:ext cx="7353300" cy="666751"/>
          </a:xfrm>
          <a:prstGeom prst="rect">
            <a:avLst/>
          </a:prstGeom>
          <a:noFill/>
        </p:spPr>
      </p:pic>
      <p:pic>
        <p:nvPicPr>
          <p:cNvPr id="92164" name="Picture 4" descr="\displaystyle \beta = \frac {(j \omega C_1 R_2)[(1 - \omega^2 R_1R_2C_1C_2) - j \omega (R_1C_1 + R_2C_2+C_1R_2)]}{(1-\omega^2 R_1R_2 C_1 C_2)^2 + \omega^2(R_1C_1 + R_2C_2+C_1R_2)^2}  "/>
          <p:cNvPicPr>
            <a:picLocks noChangeAspect="1" noChangeArrowheads="1"/>
          </p:cNvPicPr>
          <p:nvPr/>
        </p:nvPicPr>
        <p:blipFill>
          <a:blip r:embed="rId3" cstate="print"/>
          <a:srcRect/>
          <a:stretch>
            <a:fillRect/>
          </a:stretch>
        </p:blipFill>
        <p:spPr bwMode="auto">
          <a:xfrm>
            <a:off x="685800" y="2133600"/>
            <a:ext cx="7134225" cy="666751"/>
          </a:xfrm>
          <a:prstGeom prst="rect">
            <a:avLst/>
          </a:prstGeom>
          <a:noFill/>
        </p:spPr>
      </p:pic>
      <p:sp>
        <p:nvSpPr>
          <p:cNvPr id="9" name="Rectangle 8"/>
          <p:cNvSpPr/>
          <p:nvPr/>
        </p:nvSpPr>
        <p:spPr>
          <a:xfrm>
            <a:off x="0" y="3962400"/>
            <a:ext cx="8915400" cy="400110"/>
          </a:xfrm>
          <a:prstGeom prst="rect">
            <a:avLst/>
          </a:prstGeom>
        </p:spPr>
        <p:txBody>
          <a:bodyPr wrap="square">
            <a:spAutoFit/>
          </a:bodyPr>
          <a:lstStyle/>
          <a:p>
            <a:r>
              <a:rPr lang="en-US" sz="2000" dirty="0" smtClean="0">
                <a:latin typeface="Times New Roman" pitchFamily="18" charset="0"/>
                <a:cs typeface="Times New Roman" pitchFamily="18" charset="0"/>
              </a:rPr>
              <a:t>To have zero phase shift of the feedback network, its imaginary part must be zero</a:t>
            </a:r>
            <a:endParaRPr lang="en-US" sz="2000" dirty="0">
              <a:latin typeface="Times New Roman" pitchFamily="18" charset="0"/>
              <a:cs typeface="Times New Roman" pitchFamily="18" charset="0"/>
            </a:endParaRPr>
          </a:p>
        </p:txBody>
      </p:sp>
      <p:pic>
        <p:nvPicPr>
          <p:cNvPr id="92166" name="Picture 6" descr="\displaystyle \omega (1- \omega^2 R_1R_2C_1C_2) = 0  "/>
          <p:cNvPicPr>
            <a:picLocks noChangeAspect="1" noChangeArrowheads="1"/>
          </p:cNvPicPr>
          <p:nvPr/>
        </p:nvPicPr>
        <p:blipFill>
          <a:blip r:embed="rId4" cstate="print"/>
          <a:srcRect/>
          <a:stretch>
            <a:fillRect/>
          </a:stretch>
        </p:blipFill>
        <p:spPr bwMode="auto">
          <a:xfrm>
            <a:off x="609600" y="4419600"/>
            <a:ext cx="2762250" cy="304801"/>
          </a:xfrm>
          <a:prstGeom prst="rect">
            <a:avLst/>
          </a:prstGeom>
          <a:noFill/>
        </p:spPr>
      </p:pic>
      <p:pic>
        <p:nvPicPr>
          <p:cNvPr id="92168" name="Picture 8" descr="\displaystyle \omega = \frac {1}{\sqrt{R_1R_2C_1C_2}}  "/>
          <p:cNvPicPr>
            <a:picLocks noChangeAspect="1" noChangeArrowheads="1"/>
          </p:cNvPicPr>
          <p:nvPr/>
        </p:nvPicPr>
        <p:blipFill>
          <a:blip r:embed="rId5" cstate="print"/>
          <a:srcRect/>
          <a:stretch>
            <a:fillRect/>
          </a:stretch>
        </p:blipFill>
        <p:spPr bwMode="auto">
          <a:xfrm>
            <a:off x="1905000" y="4800600"/>
            <a:ext cx="2342866" cy="762000"/>
          </a:xfrm>
          <a:prstGeom prst="rect">
            <a:avLst/>
          </a:prstGeom>
          <a:noFill/>
          <a:ln>
            <a:solidFill>
              <a:srgbClr val="00B050"/>
            </a:solidFill>
          </a:ln>
        </p:spPr>
      </p:pic>
      <p:pic>
        <p:nvPicPr>
          <p:cNvPr id="92170" name="Picture 10" descr="\displaystyle f = \frac {1}{2 \pi \sqrt {R_1R_2C_1C_2}}  "/>
          <p:cNvPicPr>
            <a:picLocks noChangeAspect="1" noChangeArrowheads="1"/>
          </p:cNvPicPr>
          <p:nvPr/>
        </p:nvPicPr>
        <p:blipFill>
          <a:blip r:embed="rId6" cstate="print"/>
          <a:srcRect/>
          <a:stretch>
            <a:fillRect/>
          </a:stretch>
        </p:blipFill>
        <p:spPr bwMode="auto">
          <a:xfrm>
            <a:off x="4791075" y="5486400"/>
            <a:ext cx="2649940" cy="762000"/>
          </a:xfrm>
          <a:prstGeom prst="rect">
            <a:avLst/>
          </a:prstGeom>
          <a:noFill/>
          <a:ln>
            <a:solidFill>
              <a:srgbClr val="00B050"/>
            </a:solidFill>
          </a:ln>
        </p:spPr>
      </p:pic>
      <p:sp>
        <p:nvSpPr>
          <p:cNvPr id="13" name="Rectangle 12"/>
          <p:cNvSpPr/>
          <p:nvPr/>
        </p:nvSpPr>
        <p:spPr>
          <a:xfrm>
            <a:off x="0" y="6273225"/>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sz="1600" dirty="0" smtClean="0">
                <a:latin typeface="Times New Roman" pitchFamily="18" charset="0"/>
                <a:cs typeface="Times New Roman" pitchFamily="18" charset="0"/>
              </a:rPr>
              <a:t>This is the frequency of the oscillator and it shows that the components of the </a:t>
            </a:r>
            <a:r>
              <a:rPr lang="en-US" sz="1600" b="1" dirty="0" smtClean="0">
                <a:latin typeface="Times New Roman" pitchFamily="18" charset="0"/>
                <a:cs typeface="Times New Roman" pitchFamily="18" charset="0"/>
              </a:rPr>
              <a:t>frequency sensitive arms </a:t>
            </a:r>
            <a:r>
              <a:rPr lang="en-US" sz="1600" dirty="0" smtClean="0">
                <a:latin typeface="Times New Roman" pitchFamily="18" charset="0"/>
                <a:cs typeface="Times New Roman" pitchFamily="18" charset="0"/>
              </a:rPr>
              <a:t>are the deciding factors, for the frequency.</a:t>
            </a:r>
            <a:endParaRPr lang="en-US" sz="1600" dirty="0">
              <a:latin typeface="Times New Roman" pitchFamily="18" charset="0"/>
              <a:cs typeface="Times New Roman"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0" y="1752600"/>
            <a:ext cx="6172200" cy="369332"/>
          </a:xfrm>
          <a:prstGeom prst="rect">
            <a:avLst/>
          </a:prstGeom>
        </p:spPr>
        <p:txBody>
          <a:bodyPr wrap="square">
            <a:spAutoFit/>
          </a:bodyPr>
          <a:lstStyle/>
          <a:p>
            <a:r>
              <a:rPr lang="en-US" dirty="0" smtClean="0">
                <a:latin typeface="Times New Roman" pitchFamily="18" charset="0"/>
                <a:cs typeface="Times New Roman" pitchFamily="18" charset="0"/>
              </a:rPr>
              <a:t>In practice,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Rand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C are selected.</a:t>
            </a:r>
            <a:endParaRPr lang="en-US" dirty="0">
              <a:latin typeface="Times New Roman" pitchFamily="18" charset="0"/>
              <a:cs typeface="Times New Roman" pitchFamily="18" charset="0"/>
            </a:endParaRPr>
          </a:p>
        </p:txBody>
      </p:sp>
      <p:pic>
        <p:nvPicPr>
          <p:cNvPr id="93186" name="Picture 2" descr="\displaystyle f = \frac {1}{2 \pi RC}  "/>
          <p:cNvPicPr>
            <a:picLocks noChangeAspect="1" noChangeArrowheads="1"/>
          </p:cNvPicPr>
          <p:nvPr/>
        </p:nvPicPr>
        <p:blipFill>
          <a:blip r:embed="rId2" cstate="print"/>
          <a:srcRect/>
          <a:stretch>
            <a:fillRect/>
          </a:stretch>
        </p:blipFill>
        <p:spPr bwMode="auto">
          <a:xfrm>
            <a:off x="2285999" y="2286000"/>
            <a:ext cx="1625597" cy="762000"/>
          </a:xfrm>
          <a:prstGeom prst="rect">
            <a:avLst/>
          </a:prstGeom>
          <a:ln>
            <a:solidFill>
              <a:srgbClr val="00B050"/>
            </a:solidFill>
          </a:ln>
          <a:effectLst>
            <a:outerShdw blurRad="292100" dist="139700" dir="2700000" algn="tl" rotWithShape="0">
              <a:srgbClr val="333333">
                <a:alpha val="65000"/>
              </a:srgbClr>
            </a:outerShdw>
          </a:effectLst>
        </p:spPr>
      </p:pic>
      <p:sp>
        <p:nvSpPr>
          <p:cNvPr id="8" name="Rectangle 7"/>
          <p:cNvSpPr/>
          <p:nvPr/>
        </p:nvSpPr>
        <p:spPr>
          <a:xfrm>
            <a:off x="0" y="3124200"/>
            <a:ext cx="6705600" cy="738664"/>
          </a:xfrm>
          <a:prstGeom prst="rect">
            <a:avLst/>
          </a:prstGeom>
        </p:spPr>
        <p:txBody>
          <a:bodyPr wrap="square">
            <a:spAutoFit/>
          </a:bodyPr>
          <a:lstStyle/>
          <a:p>
            <a:r>
              <a:rPr lang="en-US" dirty="0" smtClean="0">
                <a:latin typeface="Times New Roman" pitchFamily="18" charset="0"/>
                <a:cs typeface="Times New Roman" pitchFamily="18" charset="0"/>
              </a:rPr>
              <a:t>Magnitude of the feedback factor at the resonating frequency is ,</a:t>
            </a:r>
          </a:p>
          <a:p>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β = 1/3</a:t>
            </a:r>
            <a:endParaRPr lang="en-US" sz="2400" b="1" dirty="0">
              <a:latin typeface="Times New Roman" pitchFamily="18" charset="0"/>
              <a:cs typeface="Times New Roman" pitchFamily="18" charset="0"/>
            </a:endParaRPr>
          </a:p>
        </p:txBody>
      </p:sp>
      <p:sp>
        <p:nvSpPr>
          <p:cNvPr id="9" name="Rectangle 8"/>
          <p:cNvSpPr/>
          <p:nvPr/>
        </p:nvSpPr>
        <p:spPr>
          <a:xfrm>
            <a:off x="0" y="4191000"/>
            <a:ext cx="9144000" cy="646331"/>
          </a:xfrm>
          <a:prstGeom prst="rect">
            <a:avLst/>
          </a:prstGeom>
        </p:spPr>
        <p:txBody>
          <a:bodyPr wrap="square">
            <a:spAutoFit/>
          </a:bodyPr>
          <a:lstStyle/>
          <a:p>
            <a:pPr algn="just"/>
            <a:r>
              <a:rPr lang="en-US" dirty="0" smtClean="0">
                <a:latin typeface="Times New Roman" pitchFamily="18" charset="0"/>
                <a:cs typeface="Times New Roman" pitchFamily="18" charset="0"/>
              </a:rPr>
              <a:t>The positive sign of β indicates that the phase shift by the feedback network is 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Now to satisfy the </a:t>
            </a:r>
            <a:r>
              <a:rPr lang="en-US" dirty="0" err="1" smtClean="0">
                <a:latin typeface="Times New Roman" pitchFamily="18" charset="0"/>
                <a:cs typeface="Times New Roman" pitchFamily="18" charset="0"/>
              </a:rPr>
              <a:t>barkhausen</a:t>
            </a:r>
            <a:r>
              <a:rPr lang="en-US" dirty="0" smtClean="0">
                <a:latin typeface="Times New Roman" pitchFamily="18" charset="0"/>
                <a:cs typeface="Times New Roman" pitchFamily="18" charset="0"/>
              </a:rPr>
              <a:t> criterion for the sustained oscillations, we can write,</a:t>
            </a:r>
            <a:endParaRPr lang="en-US" dirty="0">
              <a:latin typeface="Times New Roman" pitchFamily="18" charset="0"/>
              <a:cs typeface="Times New Roman" pitchFamily="18" charset="0"/>
            </a:endParaRPr>
          </a:p>
        </p:txBody>
      </p:sp>
      <p:pic>
        <p:nvPicPr>
          <p:cNvPr id="93188" name="Picture 4" descr="\displaystyle |A \beta| \geq 1  "/>
          <p:cNvPicPr>
            <a:picLocks noChangeAspect="1" noChangeArrowheads="1"/>
          </p:cNvPicPr>
          <p:nvPr/>
        </p:nvPicPr>
        <p:blipFill>
          <a:blip r:embed="rId3" cstate="print"/>
          <a:srcRect/>
          <a:stretch>
            <a:fillRect/>
          </a:stretch>
        </p:blipFill>
        <p:spPr bwMode="auto">
          <a:xfrm>
            <a:off x="2667000" y="5181600"/>
            <a:ext cx="971550" cy="276225"/>
          </a:xfrm>
          <a:prstGeom prst="rect">
            <a:avLst/>
          </a:prstGeom>
          <a:ln>
            <a:solidFill>
              <a:srgbClr val="00B0F0"/>
            </a:solidFill>
          </a:ln>
          <a:effectLst>
            <a:outerShdw blurRad="292100" dist="139700" dir="2700000" algn="tl" rotWithShape="0">
              <a:srgbClr val="333333">
                <a:alpha val="65000"/>
              </a:srgbClr>
            </a:outerShdw>
          </a:effectLst>
        </p:spPr>
      </p:pic>
      <p:pic>
        <p:nvPicPr>
          <p:cNvPr id="93190" name="Picture 6" descr="\displaystyle |A| \geq \frac {1}{|\beta|} \geq 3  "/>
          <p:cNvPicPr>
            <a:picLocks noChangeAspect="1" noChangeArrowheads="1"/>
          </p:cNvPicPr>
          <p:nvPr/>
        </p:nvPicPr>
        <p:blipFill>
          <a:blip r:embed="rId4" cstate="print"/>
          <a:srcRect/>
          <a:stretch>
            <a:fillRect/>
          </a:stretch>
        </p:blipFill>
        <p:spPr bwMode="auto">
          <a:xfrm>
            <a:off x="4419600" y="4876800"/>
            <a:ext cx="1524000" cy="628651"/>
          </a:xfrm>
          <a:prstGeom prst="rect">
            <a:avLst/>
          </a:prstGeom>
          <a:noFill/>
          <a:ln>
            <a:solidFill>
              <a:schemeClr val="tx2"/>
            </a:solidFill>
          </a:ln>
        </p:spPr>
      </p:pic>
      <p:sp>
        <p:nvSpPr>
          <p:cNvPr id="12" name="Rectangle 11"/>
          <p:cNvSpPr/>
          <p:nvPr/>
        </p:nvSpPr>
        <p:spPr>
          <a:xfrm>
            <a:off x="3810000" y="5867400"/>
            <a:ext cx="1665905" cy="1015663"/>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A = (1+(</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f</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p>
          <a:p>
            <a:r>
              <a:rPr lang="en-US" b="1" dirty="0" smtClean="0">
                <a:latin typeface="Times New Roman" pitchFamily="18" charset="0"/>
                <a:cs typeface="Times New Roman" pitchFamily="18" charset="0"/>
              </a:rPr>
              <a:t>A&gt;3; hence, </a:t>
            </a:r>
          </a:p>
          <a:p>
            <a:r>
              <a:rPr lang="en-US" sz="2400" b="1" dirty="0" smtClean="0">
                <a:solidFill>
                  <a:srgbClr val="00B050"/>
                </a:solidFill>
                <a:latin typeface="Times New Roman" pitchFamily="18" charset="0"/>
                <a:cs typeface="Times New Roman" pitchFamily="18" charset="0"/>
              </a:rPr>
              <a:t>(</a:t>
            </a:r>
            <a:r>
              <a:rPr lang="en-US" sz="2400" b="1" dirty="0" err="1" smtClean="0">
                <a:solidFill>
                  <a:srgbClr val="00B050"/>
                </a:solidFill>
                <a:latin typeface="Times New Roman" pitchFamily="18" charset="0"/>
                <a:cs typeface="Times New Roman" pitchFamily="18" charset="0"/>
              </a:rPr>
              <a:t>R</a:t>
            </a:r>
            <a:r>
              <a:rPr lang="en-US" sz="2400" b="1" baseline="-25000" dirty="0" err="1" smtClean="0">
                <a:solidFill>
                  <a:srgbClr val="00B050"/>
                </a:solidFill>
                <a:latin typeface="Times New Roman" pitchFamily="18" charset="0"/>
                <a:cs typeface="Times New Roman" pitchFamily="18" charset="0"/>
              </a:rPr>
              <a:t>f</a:t>
            </a:r>
            <a:r>
              <a:rPr lang="en-US" sz="2400" b="1" dirty="0" smtClean="0">
                <a:solidFill>
                  <a:srgbClr val="00B050"/>
                </a:solidFill>
                <a:latin typeface="Times New Roman" pitchFamily="18" charset="0"/>
                <a:cs typeface="Times New Roman" pitchFamily="18" charset="0"/>
              </a:rPr>
              <a:t>/R</a:t>
            </a:r>
            <a:r>
              <a:rPr lang="en-US" sz="2400" b="1" baseline="-25000" dirty="0" smtClean="0">
                <a:solidFill>
                  <a:srgbClr val="00B050"/>
                </a:solidFill>
                <a:latin typeface="Times New Roman" pitchFamily="18" charset="0"/>
                <a:cs typeface="Times New Roman" pitchFamily="18" charset="0"/>
              </a:rPr>
              <a:t>3</a:t>
            </a:r>
            <a:r>
              <a:rPr lang="en-US" sz="2400" b="1" dirty="0" smtClean="0">
                <a:solidFill>
                  <a:srgbClr val="00B050"/>
                </a:solidFill>
                <a:latin typeface="Times New Roman" pitchFamily="18" charset="0"/>
                <a:cs typeface="Times New Roman" pitchFamily="18" charset="0"/>
              </a:rPr>
              <a:t>) &gt;2</a:t>
            </a:r>
            <a:endParaRPr lang="en-US" sz="2400" b="1" dirty="0">
              <a:solidFill>
                <a:srgbClr val="00B050"/>
              </a:solidFill>
              <a:latin typeface="Times New Roman" pitchFamily="18" charset="0"/>
              <a:cs typeface="Times New Roman"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0" y="34290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7" name="Rectangle 6"/>
          <p:cNvSpPr/>
          <p:nvPr/>
        </p:nvSpPr>
        <p:spPr>
          <a:xfrm>
            <a:off x="1219200" y="1524000"/>
            <a:ext cx="7162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fontAlgn="base">
              <a:buFont typeface="+mj-lt"/>
              <a:buAutoNum type="arabicPeriod"/>
            </a:pPr>
            <a:r>
              <a:rPr lang="en-US" dirty="0" smtClean="0">
                <a:latin typeface="Times New Roman" pitchFamily="18" charset="0"/>
                <a:cs typeface="Times New Roman" pitchFamily="18" charset="0"/>
              </a:rPr>
              <a:t>By varying the two capacitor values simultaneously, by mounting them on the common shaft, </a:t>
            </a:r>
            <a:r>
              <a:rPr lang="en-US" b="1" dirty="0" smtClean="0">
                <a:latin typeface="Times New Roman" pitchFamily="18" charset="0"/>
                <a:cs typeface="Times New Roman" pitchFamily="18" charset="0"/>
              </a:rPr>
              <a:t>different frequency ranges </a:t>
            </a:r>
            <a:r>
              <a:rPr lang="en-US" dirty="0" smtClean="0">
                <a:latin typeface="Times New Roman" pitchFamily="18" charset="0"/>
                <a:cs typeface="Times New Roman" pitchFamily="18" charset="0"/>
              </a:rPr>
              <a:t>can be obtained.</a:t>
            </a:r>
          </a:p>
          <a:p>
            <a:pPr marL="342900" indent="-342900" algn="just" fontAlgn="base">
              <a:buFont typeface="+mj-lt"/>
              <a:buAutoNum type="arabicPeriod"/>
            </a:pPr>
            <a:r>
              <a:rPr lang="en-US" dirty="0" smtClean="0">
                <a:latin typeface="Times New Roman" pitchFamily="18" charset="0"/>
                <a:cs typeface="Times New Roman" pitchFamily="18" charset="0"/>
              </a:rPr>
              <a:t>The perfect sine wave output is possible.</a:t>
            </a:r>
          </a:p>
          <a:p>
            <a:pPr marL="342900" indent="-342900" algn="just" fontAlgn="base">
              <a:buFont typeface="+mj-lt"/>
              <a:buAutoNum type="arabicPeriod"/>
            </a:pPr>
            <a:r>
              <a:rPr lang="en-US" dirty="0" smtClean="0">
                <a:latin typeface="Times New Roman" pitchFamily="18" charset="0"/>
                <a:cs typeface="Times New Roman" pitchFamily="18" charset="0"/>
              </a:rPr>
              <a:t>It is useful audio frequency range i.e. 20 Hz to 100 kHz.</a:t>
            </a:r>
            <a:endParaRPr lang="en-US" dirty="0">
              <a:latin typeface="Times New Roman" pitchFamily="18" charset="0"/>
              <a:cs typeface="Times New Roman" pitchFamily="18" charset="0"/>
            </a:endParaRPr>
          </a:p>
        </p:txBody>
      </p:sp>
      <p:sp>
        <p:nvSpPr>
          <p:cNvPr id="8" name="Rectangle 7"/>
          <p:cNvSpPr/>
          <p:nvPr/>
        </p:nvSpPr>
        <p:spPr>
          <a:xfrm>
            <a:off x="1516030" y="4126468"/>
            <a:ext cx="3521220"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frequency stability </a:t>
            </a:r>
            <a:r>
              <a:rPr lang="en-US" dirty="0" smtClean="0">
                <a:latin typeface="Times New Roman" pitchFamily="18" charset="0"/>
                <a:cs typeface="Times New Roman" pitchFamily="18" charset="0"/>
              </a:rPr>
              <a:t>is poor.</a:t>
            </a:r>
            <a:endParaRPr lang="en-US" dirty="0">
              <a:latin typeface="Times New Roman" pitchFamily="18" charset="0"/>
              <a:cs typeface="Times New Roman"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0" y="1447800"/>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itchFamily="34" charset="0"/>
              <a:buChar char="•"/>
            </a:pPr>
            <a:r>
              <a:rPr lang="en-US" dirty="0" smtClean="0">
                <a:latin typeface="Times New Roman" pitchFamily="18" charset="0"/>
                <a:cs typeface="Times New Roman" pitchFamily="18" charset="0"/>
              </a:rPr>
              <a:t>A rectifier is a circuit that converts alternating current (AC) to Direct current (DC). An alternating current always changes its direction over time, but the direct current flows continuously in one direction. In a typical rectifier circuit, we use diodes to rectify AC to DC. But this rectification method can only be used if the input voltage to the circuit is greater than the forward voltage of the diode which is typically 0.7V. </a:t>
            </a:r>
            <a:endParaRPr lang="en-US" dirty="0">
              <a:latin typeface="Times New Roman" pitchFamily="18" charset="0"/>
              <a:cs typeface="Times New Roman" pitchFamily="18" charset="0"/>
            </a:endParaRPr>
          </a:p>
        </p:txBody>
      </p:sp>
      <p:sp>
        <p:nvSpPr>
          <p:cNvPr id="7" name="Rectangle 6"/>
          <p:cNvSpPr/>
          <p:nvPr/>
        </p:nvSpPr>
        <p:spPr>
          <a:xfrm>
            <a:off x="0" y="312420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To overcome this issue, the </a:t>
            </a:r>
            <a:r>
              <a:rPr lang="en-US" b="1" dirty="0" smtClean="0">
                <a:latin typeface="Times New Roman" pitchFamily="18" charset="0"/>
                <a:cs typeface="Times New Roman" pitchFamily="18" charset="0"/>
              </a:rPr>
              <a:t>Precision Rectifier Circuit</a:t>
            </a:r>
            <a:r>
              <a:rPr lang="en-US" dirty="0" smtClean="0">
                <a:latin typeface="Times New Roman" pitchFamily="18" charset="0"/>
                <a:cs typeface="Times New Roman" pitchFamily="18" charset="0"/>
              </a:rPr>
              <a:t> was introduced. The precision rectifier is another rectifier that converts AC to DC, but in a precision rectifier we use an op-amp to compensate for the voltage drop across the diode, that is why we are not losing the 0.6V or 0.7V voltage drop across the diode,</a:t>
            </a:r>
            <a:endParaRPr lang="en-US" dirty="0">
              <a:latin typeface="Times New Roman" pitchFamily="18" charset="0"/>
              <a:cs typeface="Times New Roman" pitchFamily="18"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cision diode"/>
          <p:cNvPicPr>
            <a:picLocks noChangeAspect="1" noChangeArrowheads="1"/>
          </p:cNvPicPr>
          <p:nvPr/>
        </p:nvPicPr>
        <p:blipFill>
          <a:blip r:embed="rId2" cstate="print"/>
          <a:srcRect/>
          <a:stretch>
            <a:fillRect/>
          </a:stretch>
        </p:blipFill>
        <p:spPr bwMode="auto">
          <a:xfrm>
            <a:off x="381000" y="2286000"/>
            <a:ext cx="2857500" cy="2324101"/>
          </a:xfrm>
          <a:prstGeom prst="rect">
            <a:avLst/>
          </a:prstGeom>
          <a:noFill/>
          <a:ln>
            <a:solidFill>
              <a:schemeClr val="accent6">
                <a:lumMod val="75000"/>
              </a:schemeClr>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6" name="Rectangle 5"/>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7" name="Rectangle 6"/>
          <p:cNvSpPr/>
          <p:nvPr/>
        </p:nvSpPr>
        <p:spPr>
          <a:xfrm>
            <a:off x="3581400" y="1676400"/>
            <a:ext cx="5562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diode will be on and the circuit reduces to voltage follower in which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Because of high gain of op amps the input cut in voltage will be reduced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γ</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A</a:t>
            </a:r>
            <a:r>
              <a:rPr lang="en-US" b="1"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where </a:t>
            </a:r>
            <a:r>
              <a:rPr lang="en-US" dirty="0" err="1" smtClean="0">
                <a:latin typeface="Times New Roman" pitchFamily="18" charset="0"/>
                <a:cs typeface="Times New Roman" pitchFamily="18" charset="0"/>
              </a:rPr>
              <a:t>A</a:t>
            </a:r>
            <a:r>
              <a:rPr lang="en-US"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is the open loop gain of </a:t>
            </a:r>
            <a:r>
              <a:rPr lang="en-US" dirty="0" err="1" smtClean="0">
                <a:latin typeface="Times New Roman" pitchFamily="18" charset="0"/>
                <a:cs typeface="Times New Roman" pitchFamily="18" charset="0"/>
              </a:rPr>
              <a:t>opamp</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Thus for even for very small input positive voltages the output will be high, the combination of op amp and diode acts as diode with zero cut in voltage hence it is named as </a:t>
            </a:r>
            <a:r>
              <a:rPr lang="en-US" b="1" dirty="0" smtClean="0">
                <a:latin typeface="Times New Roman" pitchFamily="18" charset="0"/>
                <a:cs typeface="Times New Roman" pitchFamily="18" charset="0"/>
              </a:rPr>
              <a:t>precision diode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1714500" y="1819275"/>
            <a:ext cx="5715000" cy="321945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00200"/>
            <a:ext cx="88392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Observe that the circuit diagram of a half wave rectifier shown above looks like an inverting amplifier, with two diodes D</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D</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addition</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99329" name="Rectangle 1"/>
          <p:cNvSpPr>
            <a:spLocks noChangeArrowheads="1"/>
          </p:cNvSpPr>
          <p:nvPr/>
        </p:nvSpPr>
        <p:spPr bwMode="auto">
          <a:xfrm>
            <a:off x="0" y="2554337"/>
            <a:ext cx="9144000" cy="369331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working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half wave rectifier circuit shown above is explained below</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the output of the op-amp will be negative. Hence,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When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in forward bias, output voltage of the op-amp will be -0.7 V. So,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Hence,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 voltage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above circuit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there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 (zero) 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half wave rectifier for the positive half cycle of a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sinusoidal input, the output of the op-amp will be positive. Hence, the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 So, the output voltage of above circuit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RfR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half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 negative half cycle of the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pic>
        <p:nvPicPr>
          <p:cNvPr id="100354" name="Picture 2"/>
          <p:cNvPicPr>
            <a:picLocks noChangeAspect="1" noChangeArrowheads="1"/>
          </p:cNvPicPr>
          <p:nvPr/>
        </p:nvPicPr>
        <p:blipFill>
          <a:blip r:embed="rId2" cstate="print"/>
          <a:srcRect/>
          <a:stretch>
            <a:fillRect/>
          </a:stretch>
        </p:blipFill>
        <p:spPr bwMode="auto">
          <a:xfrm>
            <a:off x="76200" y="1438275"/>
            <a:ext cx="5715000" cy="4886325"/>
          </a:xfrm>
          <a:prstGeom prst="rect">
            <a:avLst/>
          </a:prstGeom>
          <a:noFill/>
          <a:ln w="9525">
            <a:solidFill>
              <a:schemeClr val="accent6">
                <a:lumMod val="75000"/>
              </a:schemeClr>
            </a:solidFill>
            <a:miter lim="800000"/>
            <a:headEnd/>
            <a:tailEnd/>
          </a:ln>
        </p:spPr>
      </p:pic>
      <p:sp>
        <p:nvSpPr>
          <p:cNvPr id="7" name="Rectangle 6"/>
          <p:cNvSpPr/>
          <p:nvPr/>
        </p:nvSpPr>
        <p:spPr>
          <a:xfrm>
            <a:off x="5943600" y="2514600"/>
            <a:ext cx="3200400" cy="258532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you can see from the above graph, the half wave rectifier circuit diagram that we discussed will produce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negative half cycles of sinusoidal input and zero output for positive half cycles of sinusoidal input</a:t>
            </a:r>
            <a:endParaRPr lang="en-US" dirty="0">
              <a:latin typeface="Times New Roman" pitchFamily="18" charset="0"/>
              <a:cs typeface="Times New Roman" pitchFamily="18"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1378" name="Picture 2"/>
          <p:cNvPicPr>
            <a:picLocks noChangeAspect="1" noChangeArrowheads="1"/>
          </p:cNvPicPr>
          <p:nvPr/>
        </p:nvPicPr>
        <p:blipFill>
          <a:blip r:embed="rId2" cstate="print"/>
          <a:srcRect/>
          <a:stretch>
            <a:fillRect/>
          </a:stretch>
        </p:blipFill>
        <p:spPr bwMode="auto">
          <a:xfrm>
            <a:off x="731114" y="1819274"/>
            <a:ext cx="7727086" cy="4352925"/>
          </a:xfrm>
          <a:prstGeom prst="rect">
            <a:avLst/>
          </a:prstGeom>
          <a:noFill/>
          <a:ln w="9525">
            <a:solidFill>
              <a:schemeClr val="accent6">
                <a:lumMod val="75000"/>
              </a:schemeClr>
            </a:solid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50000">
              <a:schemeClr val="accent1">
                <a:tint val="44500"/>
                <a:satMod val="160000"/>
              </a:schemeClr>
            </a:gs>
            <a:gs pos="95000">
              <a:schemeClr val="accent6"/>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0" y="304800"/>
            <a:ext cx="9144000" cy="446276"/>
          </a:xfrm>
          <a:prstGeom prst="rect">
            <a:avLst/>
          </a:prstGeom>
        </p:spPr>
        <p:txBody>
          <a:bodyPr wrap="square">
            <a:spAutoFit/>
          </a:bodyPr>
          <a:lstStyle/>
          <a:p>
            <a:pPr algn="ctr"/>
            <a:r>
              <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UNIT </a:t>
            </a:r>
            <a:r>
              <a:rPr lang="en-US" sz="23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II</a:t>
            </a:r>
            <a:r>
              <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23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APPLICATIONS OF OPERATIONAL AMPLIFIERS</a:t>
            </a:r>
            <a:endParaRPr lang="en-IN"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5" name="Rectangle 4"/>
          <p:cNvSpPr/>
          <p:nvPr/>
        </p:nvSpPr>
        <p:spPr>
          <a:xfrm>
            <a:off x="1143000" y="990600"/>
            <a:ext cx="7128792" cy="5693866"/>
          </a:xfrm>
          <a:prstGeom prst="rect">
            <a:avLst/>
          </a:prstGeom>
        </p:spPr>
        <p:txBody>
          <a:bodyPr wrap="square">
            <a:spAutoFit/>
          </a:bodyPr>
          <a:lstStyle/>
          <a:p>
            <a:pPr marL="285750" indent="-285750">
              <a:buFont typeface="Arial" pitchFamily="34" charset="0"/>
              <a:buChar char="•"/>
            </a:pPr>
            <a:r>
              <a:rPr lang="en-US" sz="2800" b="1" dirty="0" smtClean="0">
                <a:solidFill>
                  <a:srgbClr val="00B050"/>
                </a:solidFill>
                <a:latin typeface="Times New Roman" pitchFamily="18" charset="0"/>
                <a:cs typeface="Times New Roman" pitchFamily="18" charset="0"/>
              </a:rPr>
              <a:t>Sign Changer </a:t>
            </a:r>
          </a:p>
          <a:p>
            <a:pPr marL="285750" indent="-285750">
              <a:buFont typeface="Arial" pitchFamily="34" charset="0"/>
              <a:buChar char="•"/>
            </a:pPr>
            <a:r>
              <a:rPr lang="en-US" sz="2800" b="1" dirty="0" smtClean="0">
                <a:solidFill>
                  <a:srgbClr val="00B050"/>
                </a:solidFill>
                <a:latin typeface="Times New Roman" pitchFamily="18" charset="0"/>
                <a:cs typeface="Times New Roman" pitchFamily="18" charset="0"/>
              </a:rPr>
              <a:t>Scale Changer </a:t>
            </a:r>
          </a:p>
          <a:p>
            <a:pPr marL="285750" indent="-285750">
              <a:buFont typeface="Arial" pitchFamily="34" charset="0"/>
              <a:buChar char="•"/>
            </a:pPr>
            <a:r>
              <a:rPr lang="en-US" sz="2800" b="1" dirty="0" smtClean="0">
                <a:solidFill>
                  <a:srgbClr val="00B050"/>
                </a:solidFill>
                <a:latin typeface="Times New Roman" pitchFamily="18" charset="0"/>
                <a:cs typeface="Times New Roman" pitchFamily="18" charset="0"/>
              </a:rPr>
              <a:t>Voltage Follower </a:t>
            </a:r>
          </a:p>
          <a:p>
            <a:pPr marL="285750" indent="-285750">
              <a:buFont typeface="Arial" pitchFamily="34" charset="0"/>
              <a:buChar char="•"/>
            </a:pPr>
            <a:r>
              <a:rPr lang="en-US" sz="2800" b="1" dirty="0" smtClean="0">
                <a:solidFill>
                  <a:srgbClr val="FF0000"/>
                </a:solidFill>
                <a:latin typeface="Times New Roman" pitchFamily="18" charset="0"/>
                <a:cs typeface="Times New Roman" pitchFamily="18" charset="0"/>
              </a:rPr>
              <a:t>Adder &amp; </a:t>
            </a:r>
            <a:r>
              <a:rPr lang="en-US" sz="2800" b="1" dirty="0" err="1" smtClean="0">
                <a:solidFill>
                  <a:srgbClr val="FF0000"/>
                </a:solidFill>
                <a:latin typeface="Times New Roman" pitchFamily="18" charset="0"/>
                <a:cs typeface="Times New Roman" pitchFamily="18" charset="0"/>
              </a:rPr>
              <a:t>Subtractor</a:t>
            </a:r>
            <a:r>
              <a:rPr lang="en-US" sz="2800" b="1" dirty="0" smtClean="0">
                <a:solidFill>
                  <a:srgbClr val="FF0000"/>
                </a:solidFill>
                <a:latin typeface="Times New Roman" pitchFamily="18" charset="0"/>
                <a:cs typeface="Times New Roman" pitchFamily="18" charset="0"/>
              </a:rPr>
              <a:t> </a:t>
            </a:r>
          </a:p>
          <a:p>
            <a:pPr marL="285750" indent="-285750">
              <a:buFont typeface="Arial" pitchFamily="34" charset="0"/>
              <a:buChar char="•"/>
            </a:pPr>
            <a:r>
              <a:rPr lang="en-US" sz="2800" b="1" dirty="0" smtClean="0">
                <a:solidFill>
                  <a:srgbClr val="0070C0"/>
                </a:solidFill>
                <a:latin typeface="Times New Roman" pitchFamily="18" charset="0"/>
                <a:cs typeface="Times New Roman" pitchFamily="18" charset="0"/>
              </a:rPr>
              <a:t>Instrumentation amplifier </a:t>
            </a:r>
          </a:p>
          <a:p>
            <a:pPr marL="285750" indent="-285750">
              <a:buFont typeface="Arial" pitchFamily="34" charset="0"/>
              <a:buChar char="•"/>
            </a:pPr>
            <a:r>
              <a:rPr lang="en-US" sz="2800" b="1" dirty="0" smtClean="0">
                <a:solidFill>
                  <a:schemeClr val="accent6">
                    <a:lumMod val="75000"/>
                  </a:schemeClr>
                </a:solidFill>
                <a:latin typeface="Times New Roman" pitchFamily="18" charset="0"/>
                <a:cs typeface="Times New Roman" pitchFamily="18" charset="0"/>
              </a:rPr>
              <a:t>Integrator &amp; Differentiator</a:t>
            </a:r>
            <a:r>
              <a:rPr lang="en-US" sz="2800" b="1" dirty="0" smtClean="0">
                <a:solidFill>
                  <a:srgbClr val="00B050"/>
                </a:solidFill>
                <a:latin typeface="Times New Roman" pitchFamily="18" charset="0"/>
                <a:cs typeface="Times New Roman" pitchFamily="18" charset="0"/>
              </a:rPr>
              <a:t> </a:t>
            </a:r>
          </a:p>
          <a:p>
            <a:pPr marL="285750" indent="-285750">
              <a:buFont typeface="Arial" pitchFamily="34" charset="0"/>
              <a:buChar char="•"/>
            </a:pPr>
            <a:r>
              <a:rPr lang="en-US" sz="2800" b="1" dirty="0" smtClean="0">
                <a:solidFill>
                  <a:schemeClr val="accent2"/>
                </a:solidFill>
                <a:latin typeface="Times New Roman" pitchFamily="18" charset="0"/>
                <a:cs typeface="Times New Roman" pitchFamily="18" charset="0"/>
              </a:rPr>
              <a:t>Low–pass, High–pass and Band–pass filters </a:t>
            </a:r>
          </a:p>
          <a:p>
            <a:pPr marL="285750" indent="-285750">
              <a:buFont typeface="Arial" pitchFamily="34" charset="0"/>
              <a:buChar char="•"/>
            </a:pPr>
            <a:r>
              <a:rPr lang="en-US" sz="2800" b="1" dirty="0" smtClean="0">
                <a:solidFill>
                  <a:srgbClr val="FF0000"/>
                </a:solidFill>
                <a:latin typeface="Times New Roman" pitchFamily="18" charset="0"/>
                <a:cs typeface="Times New Roman" pitchFamily="18" charset="0"/>
              </a:rPr>
              <a:t>Phase Shift Circuits </a:t>
            </a:r>
          </a:p>
          <a:p>
            <a:pPr marL="285750" indent="-285750">
              <a:buFont typeface="Arial" pitchFamily="34" charset="0"/>
              <a:buChar char="•"/>
            </a:pPr>
            <a:r>
              <a:rPr lang="en-US" sz="2800" b="1" dirty="0" smtClean="0">
                <a:solidFill>
                  <a:schemeClr val="accent3">
                    <a:lumMod val="50000"/>
                  </a:schemeClr>
                </a:solidFill>
                <a:latin typeface="Times New Roman" pitchFamily="18" charset="0"/>
                <a:cs typeface="Times New Roman" pitchFamily="18" charset="0"/>
              </a:rPr>
              <a:t>Comparators &amp; Schmitt trigger </a:t>
            </a:r>
          </a:p>
          <a:p>
            <a:pPr marL="285750" indent="-285750">
              <a:buFont typeface="Arial" pitchFamily="34" charset="0"/>
              <a:buChar char="•"/>
            </a:pPr>
            <a:r>
              <a:rPr lang="en-US" sz="2800" b="1" dirty="0" err="1" smtClean="0">
                <a:solidFill>
                  <a:schemeClr val="accent6">
                    <a:lumMod val="50000"/>
                  </a:schemeClr>
                </a:solidFill>
                <a:latin typeface="Times New Roman" pitchFamily="18" charset="0"/>
                <a:cs typeface="Times New Roman" pitchFamily="18" charset="0"/>
              </a:rPr>
              <a:t>Multivibrators</a:t>
            </a:r>
            <a:r>
              <a:rPr lang="en-US" sz="2800" b="1" dirty="0" smtClean="0">
                <a:solidFill>
                  <a:schemeClr val="accent6">
                    <a:lumMod val="50000"/>
                  </a:schemeClr>
                </a:solidFill>
                <a:latin typeface="Times New Roman" pitchFamily="18" charset="0"/>
                <a:cs typeface="Times New Roman" pitchFamily="18" charset="0"/>
              </a:rPr>
              <a:t> </a:t>
            </a:r>
          </a:p>
          <a:p>
            <a:pPr marL="285750" indent="-285750">
              <a:buFont typeface="Arial" pitchFamily="34" charset="0"/>
              <a:buChar char="•"/>
            </a:pPr>
            <a:r>
              <a:rPr lang="en-US" sz="2800" b="1" dirty="0" smtClean="0">
                <a:solidFill>
                  <a:srgbClr val="00B0F0"/>
                </a:solidFill>
                <a:latin typeface="Times New Roman" pitchFamily="18" charset="0"/>
                <a:cs typeface="Times New Roman" pitchFamily="18" charset="0"/>
              </a:rPr>
              <a:t>Sine–wave generators </a:t>
            </a:r>
          </a:p>
          <a:p>
            <a:pPr marL="285750" indent="-285750">
              <a:buFont typeface="Arial" pitchFamily="34" charset="0"/>
              <a:buChar char="•"/>
            </a:pPr>
            <a:r>
              <a:rPr lang="en-US" sz="2800" b="1" dirty="0" smtClean="0">
                <a:solidFill>
                  <a:srgbClr val="C00000"/>
                </a:solidFill>
                <a:latin typeface="Times New Roman" pitchFamily="18" charset="0"/>
                <a:cs typeface="Times New Roman" pitchFamily="18" charset="0"/>
              </a:rPr>
              <a:t>Precision rectifier </a:t>
            </a:r>
          </a:p>
          <a:p>
            <a:pPr marL="285750" indent="-285750">
              <a:buFont typeface="Arial" pitchFamily="34" charset="0"/>
              <a:buChar char="•"/>
            </a:pPr>
            <a:r>
              <a:rPr lang="en-US" sz="2800" b="1" dirty="0" smtClean="0">
                <a:solidFill>
                  <a:srgbClr val="7030A0"/>
                </a:solidFill>
                <a:latin typeface="Times New Roman" pitchFamily="18" charset="0"/>
                <a:cs typeface="Times New Roman" pitchFamily="18" charset="0"/>
              </a:rPr>
              <a:t>V to I and I to V converters.</a:t>
            </a:r>
            <a:endParaRPr lang="en-IN" sz="28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16988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0" y="2060848"/>
            <a:ext cx="3361818" cy="369332"/>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dirty="0" smtClean="0">
                <a:latin typeface="Times New Roman" pitchFamily="18" charset="0"/>
                <a:cs typeface="Times New Roman" pitchFamily="18" charset="0"/>
              </a:rPr>
              <a:t>Use Superposition Principle, then </a:t>
            </a:r>
            <a:endParaRPr lang="en-US" dirty="0">
              <a:latin typeface="Times New Roman" pitchFamily="18" charset="0"/>
              <a:cs typeface="Times New Roman" pitchFamily="18" charset="0"/>
            </a:endParaRPr>
          </a:p>
        </p:txBody>
      </p:sp>
      <p:pic>
        <p:nvPicPr>
          <p:cNvPr id="78851" name="Picture 3"/>
          <p:cNvPicPr>
            <a:picLocks noChangeAspect="1" noChangeArrowheads="1"/>
          </p:cNvPicPr>
          <p:nvPr/>
        </p:nvPicPr>
        <p:blipFill>
          <a:blip r:embed="rId2" cstate="print"/>
          <a:srcRect/>
          <a:stretch>
            <a:fillRect/>
          </a:stretch>
        </p:blipFill>
        <p:spPr bwMode="auto">
          <a:xfrm>
            <a:off x="323528" y="2564904"/>
            <a:ext cx="3038475" cy="323850"/>
          </a:xfrm>
          <a:prstGeom prst="rect">
            <a:avLst/>
          </a:prstGeom>
          <a:noFill/>
          <a:ln w="9525">
            <a:noFill/>
            <a:miter lim="800000"/>
            <a:headEnd/>
            <a:tailEnd/>
          </a:ln>
        </p:spPr>
      </p:pic>
      <p:pic>
        <p:nvPicPr>
          <p:cNvPr id="78852" name="Picture 4"/>
          <p:cNvPicPr>
            <a:picLocks noChangeAspect="1" noChangeArrowheads="1"/>
          </p:cNvPicPr>
          <p:nvPr/>
        </p:nvPicPr>
        <p:blipFill>
          <a:blip r:embed="rId3" cstate="print"/>
          <a:srcRect/>
          <a:stretch>
            <a:fillRect/>
          </a:stretch>
        </p:blipFill>
        <p:spPr bwMode="auto">
          <a:xfrm>
            <a:off x="3433763" y="2701677"/>
            <a:ext cx="2276475" cy="590550"/>
          </a:xfrm>
          <a:prstGeom prst="rect">
            <a:avLst/>
          </a:prstGeom>
          <a:ln>
            <a:noFill/>
          </a:ln>
          <a:effectLst>
            <a:outerShdw blurRad="292100" dist="139700" dir="2700000" algn="tl" rotWithShape="0">
              <a:srgbClr val="333333">
                <a:alpha val="65000"/>
              </a:srgbClr>
            </a:outerShdw>
          </a:effectLst>
        </p:spPr>
      </p:pic>
      <p:pic>
        <p:nvPicPr>
          <p:cNvPr id="78853" name="Picture 5"/>
          <p:cNvPicPr>
            <a:picLocks noChangeAspect="1" noChangeArrowheads="1"/>
          </p:cNvPicPr>
          <p:nvPr/>
        </p:nvPicPr>
        <p:blipFill>
          <a:blip r:embed="rId4" cstate="print"/>
          <a:srcRect/>
          <a:stretch>
            <a:fillRect/>
          </a:stretch>
        </p:blipFill>
        <p:spPr bwMode="auto">
          <a:xfrm>
            <a:off x="611560" y="3645024"/>
            <a:ext cx="5486400" cy="704850"/>
          </a:xfrm>
          <a:prstGeom prst="rect">
            <a:avLst/>
          </a:prstGeom>
          <a:ln>
            <a:noFill/>
          </a:ln>
          <a:effectLst>
            <a:outerShdw blurRad="292100" dist="139700" dir="2700000" algn="tl" rotWithShape="0">
              <a:srgbClr val="333333">
                <a:alpha val="65000"/>
              </a:srgbClr>
            </a:outerShdw>
          </a:effectLst>
        </p:spPr>
      </p:pic>
      <p:pic>
        <p:nvPicPr>
          <p:cNvPr id="78854" name="Picture 6"/>
          <p:cNvPicPr>
            <a:picLocks noChangeAspect="1" noChangeArrowheads="1"/>
          </p:cNvPicPr>
          <p:nvPr/>
        </p:nvPicPr>
        <p:blipFill>
          <a:blip r:embed="rId5" cstate="print"/>
          <a:srcRect/>
          <a:stretch>
            <a:fillRect/>
          </a:stretch>
        </p:blipFill>
        <p:spPr bwMode="auto">
          <a:xfrm>
            <a:off x="1547664" y="4581128"/>
            <a:ext cx="3457575" cy="752475"/>
          </a:xfrm>
          <a:prstGeom prst="rect">
            <a:avLst/>
          </a:prstGeom>
          <a:ln>
            <a:noFill/>
          </a:ln>
          <a:effectLst>
            <a:outerShdw blurRad="292100" dist="139700" dir="2700000" algn="tl" rotWithShape="0">
              <a:srgbClr val="333333">
                <a:alpha val="65000"/>
              </a:srgbClr>
            </a:outerShdw>
          </a:effectLst>
        </p:spPr>
      </p:pic>
      <p:pic>
        <p:nvPicPr>
          <p:cNvPr id="78855" name="Picture 7"/>
          <p:cNvPicPr>
            <a:picLocks noChangeAspect="1" noChangeArrowheads="1"/>
          </p:cNvPicPr>
          <p:nvPr/>
        </p:nvPicPr>
        <p:blipFill>
          <a:blip r:embed="rId6" cstate="print"/>
          <a:srcRect/>
          <a:stretch>
            <a:fillRect/>
          </a:stretch>
        </p:blipFill>
        <p:spPr bwMode="auto">
          <a:xfrm>
            <a:off x="467544" y="5445224"/>
            <a:ext cx="7181850" cy="552450"/>
          </a:xfrm>
          <a:prstGeom prst="rect">
            <a:avLst/>
          </a:prstGeom>
          <a:noFill/>
          <a:ln w="9525">
            <a:noFill/>
            <a:miter lim="800000"/>
            <a:headEnd/>
            <a:tailEnd/>
          </a:ln>
        </p:spPr>
      </p:pic>
      <p:pic>
        <p:nvPicPr>
          <p:cNvPr id="78856" name="Picture 8"/>
          <p:cNvPicPr>
            <a:picLocks noChangeAspect="1" noChangeArrowheads="1"/>
          </p:cNvPicPr>
          <p:nvPr/>
        </p:nvPicPr>
        <p:blipFill>
          <a:blip r:embed="rId7" cstate="print"/>
          <a:srcRect/>
          <a:stretch>
            <a:fillRect/>
          </a:stretch>
        </p:blipFill>
        <p:spPr bwMode="auto">
          <a:xfrm>
            <a:off x="3438525" y="6093296"/>
            <a:ext cx="1133475" cy="476250"/>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0" y="1484784"/>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1</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102401" name="Rectangle 1"/>
          <p:cNvSpPr>
            <a:spLocks noChangeArrowheads="1"/>
          </p:cNvSpPr>
          <p:nvPr/>
        </p:nvSpPr>
        <p:spPr bwMode="auto">
          <a:xfrm>
            <a:off x="0" y="2060404"/>
            <a:ext cx="9144000" cy="397031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negative.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 and reverse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Then, 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Observe that the output of the first op-amp is connected to a resistor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is connected to the inverting terminal of the second op-amp. The voltage present at the non-inverting terminal of second op-amp is 0 V. So,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positive half cycle 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In this case,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one. </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ChangeArrowheads="1"/>
          </p:cNvSpPr>
          <p:nvPr/>
        </p:nvSpPr>
        <p:spPr bwMode="auto">
          <a:xfrm>
            <a:off x="0" y="1693306"/>
            <a:ext cx="9144000" cy="424731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positive.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of the first op-amp is directly connected to the non-inverting terminal of the second op-amp. Now,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5</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non-inverting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the negative half cycle of sinusoidal input also. In this case, the magnitude of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one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228600" y="1600200"/>
            <a:ext cx="5715000" cy="5257800"/>
          </a:xfrm>
          <a:prstGeom prst="rect">
            <a:avLst/>
          </a:prstGeom>
          <a:noFill/>
          <a:ln w="9525">
            <a:solidFill>
              <a:schemeClr val="accent6">
                <a:lumMod val="75000"/>
              </a:schemeClr>
            </a:solid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sp>
        <p:nvSpPr>
          <p:cNvPr id="7" name="Rectangle 6"/>
          <p:cNvSpPr/>
          <p:nvPr/>
        </p:nvSpPr>
        <p:spPr>
          <a:xfrm>
            <a:off x="6172200" y="3124200"/>
            <a:ext cx="29718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full wave rectifier circuit diagram that we considered will produce only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both positive and negative half cycles of a sinusoidal input.</a:t>
            </a:r>
            <a:endParaRPr lang="en-US" dirty="0">
              <a:latin typeface="Times New Roman" pitchFamily="18" charset="0"/>
              <a:cs typeface="Times New Roman"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28" name="Picture 4" descr="circuit diagram of peak detector"/>
          <p:cNvPicPr>
            <a:picLocks noChangeAspect="1" noChangeArrowheads="1"/>
          </p:cNvPicPr>
          <p:nvPr/>
        </p:nvPicPr>
        <p:blipFill>
          <a:blip r:embed="rId2" cstate="print"/>
          <a:srcRect b="4101"/>
          <a:stretch>
            <a:fillRect/>
          </a:stretch>
        </p:blipFill>
        <p:spPr bwMode="auto">
          <a:xfrm>
            <a:off x="1295400" y="2057400"/>
            <a:ext cx="6893092" cy="3810000"/>
          </a:xfrm>
          <a:prstGeom prst="rect">
            <a:avLst/>
          </a:prstGeom>
          <a:noFill/>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066800"/>
            <a:ext cx="88392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Peak detector detects and holds the most positive value of attained by the input signal prior to the time when the switch is closed.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533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6498" name="Picture 2" descr="What is a peak detector? Definition, circuit working and applications of peak  detector - Electronics Coach"/>
          <p:cNvPicPr>
            <a:picLocks noChangeAspect="1" noChangeArrowheads="1"/>
          </p:cNvPicPr>
          <p:nvPr/>
        </p:nvPicPr>
        <p:blipFill>
          <a:blip r:embed="rId2" cstate="print"/>
          <a:srcRect/>
          <a:stretch>
            <a:fillRect/>
          </a:stretch>
        </p:blipFill>
        <p:spPr bwMode="auto">
          <a:xfrm>
            <a:off x="4487680" y="1828800"/>
            <a:ext cx="4762500" cy="3552825"/>
          </a:xfrm>
          <a:prstGeom prst="rect">
            <a:avLst/>
          </a:prstGeom>
          <a:noFill/>
        </p:spPr>
      </p:pic>
      <p:sp>
        <p:nvSpPr>
          <p:cNvPr id="10" name="Rectangle 9"/>
          <p:cNvSpPr/>
          <p:nvPr/>
        </p:nvSpPr>
        <p:spPr>
          <a:xfrm>
            <a:off x="0" y="1828800"/>
            <a:ext cx="4419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initially the </a:t>
            </a:r>
            <a:r>
              <a:rPr lang="en-US" b="1" dirty="0" smtClean="0">
                <a:latin typeface="Times New Roman" pitchFamily="18" charset="0"/>
                <a:cs typeface="Times New Roman" pitchFamily="18" charset="0"/>
              </a:rPr>
              <a:t>capacitor</a:t>
            </a:r>
            <a:r>
              <a:rPr lang="en-US" dirty="0" smtClean="0">
                <a:latin typeface="Times New Roman" pitchFamily="18" charset="0"/>
                <a:cs typeface="Times New Roman" pitchFamily="18" charset="0"/>
              </a:rPr>
              <a:t> is charged to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p>
          <a:p>
            <a:pPr marL="342900" indent="-342900" algn="just">
              <a:buFont typeface="Wingdings" pitchFamily="2" charset="2"/>
              <a:buChar char="Ø"/>
            </a:pPr>
            <a:r>
              <a:rPr lang="en-US" dirty="0" smtClean="0">
                <a:latin typeface="Times New Roman" pitchFamily="18" charset="0"/>
                <a:cs typeface="Times New Roman" pitchFamily="18" charset="0"/>
              </a:rPr>
              <a:t>The diode employed in the circuit gets forward biased when the applied </a:t>
            </a:r>
            <a:r>
              <a:rPr lang="en-US" b="1" dirty="0" smtClean="0">
                <a:latin typeface="Times New Roman" pitchFamily="18" charset="0"/>
                <a:cs typeface="Times New Roman" pitchFamily="18" charset="0"/>
              </a:rPr>
              <a:t>input voltage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the capacitor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Thereby allowing the circuit to behave as a </a:t>
            </a:r>
            <a:r>
              <a:rPr lang="en-US" b="1" dirty="0" smtClean="0">
                <a:latin typeface="Times New Roman" pitchFamily="18" charset="0"/>
                <a:cs typeface="Times New Roman" pitchFamily="18" charset="0"/>
              </a:rPr>
              <a:t>voltage follower</a:t>
            </a:r>
            <a:r>
              <a:rPr lang="en-US" dirty="0" smtClean="0">
                <a:latin typeface="Times New Roman" pitchFamily="18" charset="0"/>
                <a:cs typeface="Times New Roman" pitchFamily="18" charset="0"/>
              </a:rPr>
              <a:t>. The output voltage follows the applied input voltage until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more than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1" name="Rectangle 10"/>
          <p:cNvSpPr/>
          <p:nvPr/>
        </p:nvSpPr>
        <p:spPr>
          <a:xfrm>
            <a:off x="0" y="4419600"/>
            <a:ext cx="4800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reduces below the value of capacitive voltage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it causes the diode to get reverse biased. In such condition, the capacitor retains the value until the input again exceeds the value stored in the capacitor</a:t>
            </a:r>
            <a:endParaRPr lang="en-US" dirty="0">
              <a:latin typeface="Times New Roman" pitchFamily="18" charset="0"/>
              <a:cs typeface="Times New Roman" pitchFamily="18" charset="0"/>
            </a:endParaRPr>
          </a:p>
        </p:txBody>
      </p:sp>
      <p:sp>
        <p:nvSpPr>
          <p:cNvPr id="12" name="Rectangle 11"/>
          <p:cNvSpPr/>
          <p:nvPr/>
        </p:nvSpPr>
        <p:spPr>
          <a:xfrm>
            <a:off x="0" y="5943600"/>
            <a:ext cx="91440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As it is a positive peak detector, one can also construct a negative peak detector circuit, that will hold the lowest or most negative signal voltage. This is basically done by</a:t>
            </a:r>
            <a:r>
              <a:rPr lang="en-US" b="1" dirty="0" smtClean="0">
                <a:latin typeface="Times New Roman" pitchFamily="18" charset="0"/>
                <a:cs typeface="Times New Roman" pitchFamily="18" charset="0"/>
              </a:rPr>
              <a:t> reversing</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polarities</a:t>
            </a:r>
            <a:r>
              <a:rPr lang="en-US" dirty="0" smtClean="0">
                <a:latin typeface="Times New Roman" pitchFamily="18" charset="0"/>
                <a:cs typeface="Times New Roman" pitchFamily="18" charset="0"/>
              </a:rPr>
              <a:t> of the diode in the circuit.</a:t>
            </a:r>
            <a:endParaRPr lang="en-US" dirty="0">
              <a:latin typeface="Times New Roman" pitchFamily="18" charset="0"/>
              <a:cs typeface="Times New Roman" pitchFamily="18"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685800" y="1524000"/>
            <a:ext cx="79248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b="1" dirty="0" smtClean="0">
                <a:latin typeface="Times New Roman" pitchFamily="18" charset="0"/>
                <a:cs typeface="Times New Roman" pitchFamily="18" charset="0"/>
              </a:rPr>
              <a:t>Wave shaping circuits</a:t>
            </a:r>
            <a:r>
              <a:rPr lang="en-US" dirty="0" smtClean="0">
                <a:latin typeface="Times New Roman" pitchFamily="18" charset="0"/>
                <a:cs typeface="Times New Roman" pitchFamily="18" charset="0"/>
              </a:rPr>
              <a:t> are the electronic circuits, which produce the desired shape at the output from the applied input wave form. These circuits perform two functions −</a:t>
            </a:r>
          </a:p>
          <a:p>
            <a:pPr marL="342900" indent="-342900" algn="just">
              <a:buFont typeface="+mj-lt"/>
              <a:buAutoNum type="arabicPeriod"/>
            </a:pPr>
            <a:r>
              <a:rPr lang="en-US" dirty="0" smtClean="0">
                <a:latin typeface="Times New Roman" pitchFamily="18" charset="0"/>
                <a:cs typeface="Times New Roman" pitchFamily="18" charset="0"/>
              </a:rPr>
              <a:t>Attenuate the applied wave</a:t>
            </a:r>
          </a:p>
          <a:p>
            <a:pPr marL="342900" indent="-342900" algn="just">
              <a:buFont typeface="+mj-lt"/>
              <a:buAutoNum type="arabicPeriod"/>
            </a:pPr>
            <a:r>
              <a:rPr lang="en-US" dirty="0" smtClean="0">
                <a:latin typeface="Times New Roman" pitchFamily="18" charset="0"/>
                <a:cs typeface="Times New Roman" pitchFamily="18" charset="0"/>
              </a:rPr>
              <a:t>Alter the dc level of the applied wave.</a:t>
            </a:r>
          </a:p>
          <a:p>
            <a:pPr algn="just"/>
            <a:r>
              <a:rPr lang="en-US" dirty="0" smtClean="0">
                <a:latin typeface="Times New Roman" pitchFamily="18" charset="0"/>
                <a:cs typeface="Times New Roman" pitchFamily="18" charset="0"/>
              </a:rPr>
              <a:t>There are two types of wave shaping circuits: </a:t>
            </a:r>
            <a:r>
              <a:rPr lang="en-US" b="1" dirty="0" smtClean="0">
                <a:latin typeface="Times New Roman" pitchFamily="18" charset="0"/>
                <a:cs typeface="Times New Roman" pitchFamily="18" charset="0"/>
              </a:rPr>
              <a:t>Clippers</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Clampers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228600" y="3429000"/>
            <a:ext cx="84582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clipper</a:t>
            </a:r>
            <a:r>
              <a:rPr lang="en-US" dirty="0" smtClean="0">
                <a:latin typeface="Times New Roman" pitchFamily="18" charset="0"/>
                <a:cs typeface="Times New Roman" pitchFamily="18" charset="0"/>
              </a:rPr>
              <a:t> is an electronic circuit that produces an output by removing a part of the input above or below a reference value. That means, the output of a clipper will be same as that of the input for other than the clipped part. Due to this, the peak to peak amplitude of the output of a clipper will be always less than that of the input.</a:t>
            </a:r>
            <a:endParaRPr lang="en-US" dirty="0">
              <a:latin typeface="Times New Roman" pitchFamily="18" charset="0"/>
              <a:cs typeface="Times New Roman" pitchFamily="18" charset="0"/>
            </a:endParaRPr>
          </a:p>
        </p:txBody>
      </p:sp>
      <p:sp>
        <p:nvSpPr>
          <p:cNvPr id="8" name="Rectangle 7"/>
          <p:cNvSpPr/>
          <p:nvPr/>
        </p:nvSpPr>
        <p:spPr>
          <a:xfrm>
            <a:off x="609600" y="4800600"/>
            <a:ext cx="76962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Clippers can be classified into the following two types based on the clipping portion of the input.</a:t>
            </a:r>
          </a:p>
          <a:p>
            <a:pPr marL="342900" indent="-342900" algn="just">
              <a:buFont typeface="+mj-lt"/>
              <a:buAutoNum type="arabicPeriod"/>
            </a:pPr>
            <a:r>
              <a:rPr lang="en-US" dirty="0" smtClean="0">
                <a:latin typeface="Times New Roman" pitchFamily="18" charset="0"/>
                <a:cs typeface="Times New Roman" pitchFamily="18" charset="0"/>
              </a:rPr>
              <a:t>Positive Clipper</a:t>
            </a:r>
          </a:p>
          <a:p>
            <a:pPr marL="342900" indent="-342900" algn="just">
              <a:buFont typeface="+mj-lt"/>
              <a:buAutoNum type="arabicPeriod"/>
            </a:pPr>
            <a:r>
              <a:rPr lang="en-US" dirty="0" smtClean="0">
                <a:latin typeface="Times New Roman" pitchFamily="18" charset="0"/>
                <a:cs typeface="Times New Roman" pitchFamily="18" charset="0"/>
              </a:rPr>
              <a:t>Negative Clipper</a:t>
            </a:r>
            <a:endParaRPr lang="en-US" dirty="0">
              <a:latin typeface="Times New Roman" pitchFamily="18" charset="0"/>
              <a:cs typeface="Times New Roman" pitchFamily="18" charset="0"/>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14264"/>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26068"/>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pic>
        <p:nvPicPr>
          <p:cNvPr id="3074" name="Picture 2" descr="Positive Half Cycle"/>
          <p:cNvPicPr>
            <a:picLocks noChangeAspect="1" noChangeArrowheads="1"/>
          </p:cNvPicPr>
          <p:nvPr/>
        </p:nvPicPr>
        <p:blipFill>
          <a:blip r:embed="rId2" cstate="print"/>
          <a:srcRect/>
          <a:stretch>
            <a:fillRect/>
          </a:stretch>
        </p:blipFill>
        <p:spPr bwMode="auto">
          <a:xfrm>
            <a:off x="1752600" y="1600200"/>
            <a:ext cx="5715000" cy="4686300"/>
          </a:xfrm>
          <a:prstGeom prst="rect">
            <a:avLst/>
          </a:prstGeom>
          <a:noFill/>
          <a:ln>
            <a:solidFill>
              <a:srgbClr val="FF0000"/>
            </a:solid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447800"/>
            <a:ext cx="84582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positive clipper</a:t>
            </a:r>
            <a:r>
              <a:rPr lang="en-US" dirty="0" smtClean="0">
                <a:latin typeface="Times New Roman" pitchFamily="18" charset="0"/>
                <a:cs typeface="Times New Roman" pitchFamily="18" charset="0"/>
              </a:rPr>
              <a:t> is a clipper that clips only the positive portion(s) of the input signal.</a:t>
            </a:r>
            <a:endParaRPr lang="en-US" dirty="0">
              <a:latin typeface="Times New Roman" pitchFamily="18" charset="0"/>
              <a:cs typeface="Times New Roman" pitchFamily="18" charset="0"/>
            </a:endParaRPr>
          </a:p>
        </p:txBody>
      </p:sp>
      <p:sp>
        <p:nvSpPr>
          <p:cNvPr id="110593" name="Rectangle 1"/>
          <p:cNvSpPr>
            <a:spLocks noChangeArrowheads="1"/>
          </p:cNvSpPr>
          <p:nvPr/>
        </p:nvSpPr>
        <p:spPr bwMode="auto">
          <a:xfrm>
            <a:off x="0" y="1981200"/>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of the op-amp.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a:t>
            </a:r>
          </a:p>
        </p:txBody>
      </p:sp>
      <p:sp>
        <p:nvSpPr>
          <p:cNvPr id="110594" name="Rectangle 2"/>
          <p:cNvSpPr>
            <a:spLocks noChangeArrowheads="1"/>
          </p:cNvSpPr>
          <p:nvPr/>
        </p:nvSpPr>
        <p:spPr bwMode="auto">
          <a:xfrm>
            <a:off x="0" y="2590800"/>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circuit shown above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circuit given above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was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the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8" name="Rectangle 7"/>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Wave Form Corresponding"/>
          <p:cNvPicPr>
            <a:picLocks noChangeAspect="1" noChangeArrowheads="1"/>
          </p:cNvPicPr>
          <p:nvPr/>
        </p:nvPicPr>
        <p:blipFill>
          <a:blip r:embed="rId2" cstate="print"/>
          <a:srcRect/>
          <a:stretch>
            <a:fillRect/>
          </a:stretch>
        </p:blipFill>
        <p:spPr bwMode="auto">
          <a:xfrm>
            <a:off x="2057400" y="1143000"/>
            <a:ext cx="5715000" cy="530542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pic>
        <p:nvPicPr>
          <p:cNvPr id="112642" name="Picture 2" descr="Negative Clipper"/>
          <p:cNvPicPr>
            <a:picLocks noChangeAspect="1" noChangeArrowheads="1"/>
          </p:cNvPicPr>
          <p:nvPr/>
        </p:nvPicPr>
        <p:blipFill>
          <a:blip r:embed="rId2" cstate="print"/>
          <a:srcRect/>
          <a:stretch>
            <a:fillRect/>
          </a:stretch>
        </p:blipFill>
        <p:spPr bwMode="auto">
          <a:xfrm>
            <a:off x="1676400" y="1600200"/>
            <a:ext cx="5715000" cy="4772025"/>
          </a:xfrm>
          <a:prstGeom prst="rect">
            <a:avLst/>
          </a:prstGeom>
          <a:noFill/>
          <a:ln>
            <a:solidFill>
              <a:srgbClr val="FF0000"/>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 y="2077219"/>
            <a:ext cx="9144000" cy="847725"/>
          </a:xfrm>
          <a:prstGeom prst="rect">
            <a:avLst/>
          </a:prstGeom>
          <a:noFill/>
          <a:ln w="9525">
            <a:noFill/>
            <a:miter lim="800000"/>
            <a:headEnd/>
            <a:tailEnd/>
          </a:ln>
        </p:spPr>
      </p:pic>
      <p:pic>
        <p:nvPicPr>
          <p:cNvPr id="80899" name="Picture 3"/>
          <p:cNvPicPr>
            <a:picLocks noChangeAspect="1" noChangeArrowheads="1"/>
          </p:cNvPicPr>
          <p:nvPr/>
        </p:nvPicPr>
        <p:blipFill>
          <a:blip r:embed="rId3" cstate="print"/>
          <a:srcRect/>
          <a:stretch>
            <a:fillRect/>
          </a:stretch>
        </p:blipFill>
        <p:spPr bwMode="auto">
          <a:xfrm>
            <a:off x="2555776" y="3140968"/>
            <a:ext cx="4124325" cy="1466850"/>
          </a:xfrm>
          <a:prstGeom prst="rect">
            <a:avLst/>
          </a:prstGeom>
          <a:noFill/>
          <a:ln w="9525">
            <a:noFill/>
            <a:miter lim="800000"/>
            <a:headEnd/>
            <a:tailEnd/>
          </a:ln>
        </p:spPr>
      </p:pic>
      <p:sp>
        <p:nvSpPr>
          <p:cNvPr id="6" name="Rectangle 5"/>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7"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8" name="TextBox 7"/>
          <p:cNvSpPr txBox="1"/>
          <p:nvPr/>
        </p:nvSpPr>
        <p:spPr>
          <a:xfrm>
            <a:off x="0" y="1484784"/>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1</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
        <p:nvSpPr>
          <p:cNvPr id="6" name="Rectangle 5"/>
          <p:cNvSpPr/>
          <p:nvPr/>
        </p:nvSpPr>
        <p:spPr>
          <a:xfrm>
            <a:off x="457200" y="1524000"/>
            <a:ext cx="8305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negative clipper</a:t>
            </a:r>
            <a:r>
              <a:rPr lang="en-US" dirty="0" smtClean="0">
                <a:latin typeface="Times New Roman" pitchFamily="18" charset="0"/>
                <a:cs typeface="Times New Roman" pitchFamily="18" charset="0"/>
              </a:rPr>
              <a:t> is a clipper that clips only the negative portion(s) of the input signal. You can obtain the circuit of the negative clipper just by reversing the diode and taking the reverse polarity of the reference voltage, in the circuit that you have seen for a positive clipper.</a:t>
            </a:r>
            <a:endParaRPr lang="en-US" dirty="0">
              <a:latin typeface="Times New Roman" pitchFamily="18" charset="0"/>
              <a:cs typeface="Times New Roman" pitchFamily="18" charset="0"/>
            </a:endParaRPr>
          </a:p>
        </p:txBody>
      </p:sp>
      <p:sp>
        <p:nvSpPr>
          <p:cNvPr id="113665" name="Rectangle 1"/>
          <p:cNvSpPr>
            <a:spLocks noChangeArrowheads="1"/>
          </p:cNvSpPr>
          <p:nvPr/>
        </p:nvSpPr>
        <p:spPr bwMode="auto">
          <a:xfrm>
            <a:off x="0" y="3048744"/>
            <a:ext cx="9144000" cy="25853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negative clipper circuit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above circuit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reference voltage ,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is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Negative Clipper Circuit"/>
          <p:cNvPicPr>
            <a:picLocks noChangeAspect="1" noChangeArrowheads="1"/>
          </p:cNvPicPr>
          <p:nvPr/>
        </p:nvPicPr>
        <p:blipFill>
          <a:blip r:embed="rId2" cstate="print"/>
          <a:srcRect/>
          <a:stretch>
            <a:fillRect/>
          </a:stretch>
        </p:blipFill>
        <p:spPr bwMode="auto">
          <a:xfrm>
            <a:off x="2057400" y="1343024"/>
            <a:ext cx="5715000" cy="543877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p>
        </p:txBody>
      </p:sp>
      <p:sp>
        <p:nvSpPr>
          <p:cNvPr id="6" name="Rectangle 5"/>
          <p:cNvSpPr/>
          <p:nvPr/>
        </p:nvSpPr>
        <p:spPr>
          <a:xfrm>
            <a:off x="609600" y="1600200"/>
            <a:ext cx="8382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clamper</a:t>
            </a:r>
            <a:r>
              <a:rPr lang="en-US" dirty="0" smtClean="0">
                <a:latin typeface="Times New Roman" pitchFamily="18" charset="0"/>
                <a:cs typeface="Times New Roman" pitchFamily="18" charset="0"/>
              </a:rPr>
              <a:t> is an electronic circuit that produces an output, which is similar to the input but with a shift in the DC level. In other words, the output of a clamper is an exact replica of the input. Hence, the peak to peak amplitude of the output of a clamper will be always equal to that of the input.</a:t>
            </a:r>
            <a:endParaRPr lang="en-US" dirty="0">
              <a:latin typeface="Times New Roman" pitchFamily="18" charset="0"/>
              <a:cs typeface="Times New Roman" pitchFamily="18" charset="0"/>
            </a:endParaRPr>
          </a:p>
        </p:txBody>
      </p:sp>
      <p:sp>
        <p:nvSpPr>
          <p:cNvPr id="7" name="Rectangle 6"/>
          <p:cNvSpPr/>
          <p:nvPr/>
        </p:nvSpPr>
        <p:spPr>
          <a:xfrm>
            <a:off x="609600" y="3200400"/>
            <a:ext cx="8153400" cy="163121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000" dirty="0" smtClean="0">
                <a:latin typeface="Times New Roman" pitchFamily="18" charset="0"/>
                <a:cs typeface="Times New Roman" pitchFamily="18" charset="0"/>
              </a:rPr>
              <a:t>Clampers are used to introduce or restore the DC level of input signal at the output. There are </a:t>
            </a:r>
            <a:r>
              <a:rPr lang="en-US" sz="2000" b="1" dirty="0" smtClean="0">
                <a:latin typeface="Times New Roman" pitchFamily="18" charset="0"/>
                <a:cs typeface="Times New Roman" pitchFamily="18" charset="0"/>
              </a:rPr>
              <a:t>two types</a:t>
            </a:r>
            <a:r>
              <a:rPr lang="en-US" sz="2000" dirty="0" smtClean="0">
                <a:latin typeface="Times New Roman" pitchFamily="18" charset="0"/>
                <a:cs typeface="Times New Roman" pitchFamily="18" charset="0"/>
              </a:rPr>
              <a:t> of op-amp based clampers based on the DC shift of the input.</a:t>
            </a:r>
          </a:p>
          <a:p>
            <a:pPr marL="800100" lvl="1" indent="-342900">
              <a:buFont typeface="+mj-lt"/>
              <a:buAutoNum type="arabicPeriod"/>
            </a:pPr>
            <a:r>
              <a:rPr lang="en-US" sz="2000" dirty="0" smtClean="0">
                <a:latin typeface="Times New Roman" pitchFamily="18" charset="0"/>
                <a:cs typeface="Times New Roman" pitchFamily="18" charset="0"/>
              </a:rPr>
              <a:t>Positive Clamper</a:t>
            </a:r>
          </a:p>
          <a:p>
            <a:pPr marL="800100" lvl="1" indent="-342900">
              <a:buFont typeface="+mj-lt"/>
              <a:buAutoNum type="arabicPeriod"/>
            </a:pPr>
            <a:r>
              <a:rPr lang="en-US" sz="2000" dirty="0" smtClean="0">
                <a:latin typeface="Times New Roman" pitchFamily="18" charset="0"/>
                <a:cs typeface="Times New Roman" pitchFamily="18" charset="0"/>
              </a:rPr>
              <a:t>Negative Clamper</a:t>
            </a:r>
            <a:endParaRPr lang="en-US" sz="2000" dirty="0">
              <a:latin typeface="Times New Roman" pitchFamily="18" charset="0"/>
              <a:cs typeface="Times New Roman" pitchFamily="18"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pic>
        <p:nvPicPr>
          <p:cNvPr id="115714" name="Picture 2" descr="Positive Clipper Circuit"/>
          <p:cNvPicPr>
            <a:picLocks noChangeAspect="1" noChangeArrowheads="1"/>
          </p:cNvPicPr>
          <p:nvPr/>
        </p:nvPicPr>
        <p:blipFill>
          <a:blip r:embed="rId2" cstate="print"/>
          <a:srcRect/>
          <a:stretch>
            <a:fillRect/>
          </a:stretch>
        </p:blipFill>
        <p:spPr bwMode="auto">
          <a:xfrm>
            <a:off x="1128067" y="1315593"/>
            <a:ext cx="7406333" cy="5542407"/>
          </a:xfrm>
          <a:prstGeom prst="rect">
            <a:avLst/>
          </a:prstGeom>
          <a:noFill/>
          <a:ln>
            <a:solidFill>
              <a:srgbClr val="FF0000"/>
            </a:solid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524000"/>
            <a:ext cx="8534400"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000" b="1" dirty="0" smtClean="0">
                <a:solidFill>
                  <a:srgbClr val="FFFF00"/>
                </a:solidFill>
                <a:latin typeface="Times New Roman" pitchFamily="18" charset="0"/>
                <a:cs typeface="Times New Roman" pitchFamily="18" charset="0"/>
              </a:rPr>
              <a:t>A positive clamper is a clamper circuit that produces an output in such a way that the input signal gets shifted vertically by a positive DC value.</a:t>
            </a:r>
            <a:endParaRPr lang="en-US" sz="2000" b="1" dirty="0">
              <a:solidFill>
                <a:srgbClr val="FFFF00"/>
              </a:solidFill>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117761" name="Rectangle 1"/>
          <p:cNvSpPr>
            <a:spLocks noChangeArrowheads="1"/>
          </p:cNvSpPr>
          <p:nvPr/>
        </p:nvSpPr>
        <p:spPr bwMode="auto">
          <a:xfrm>
            <a:off x="0" y="2575678"/>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Ø"/>
              <a:tabLst/>
            </a:pPr>
            <a:r>
              <a:rPr lang="en-US" dirty="0" smtClean="0">
                <a:solidFill>
                  <a:schemeClr val="tx1"/>
                </a:solidFill>
                <a:latin typeface="Times New Roman" pitchFamily="18" charset="0"/>
                <a:cs typeface="Times New Roman" pitchFamily="18" charset="0"/>
              </a:rPr>
              <a:t>A</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sinusoidal voltage signal</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inverting terminal of op-amp through a network that consists of a capacitor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and a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That means, AC voltage signal is applied to the inverting terminal of the op-amp.</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DC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applied to the non-inverting terminal of the op-amp.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In this case, we will get a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of a positive value.</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above circuit produces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is the combination (resultant sum)</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That means, the clamper circuit produces an output in such a way that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gets shifted vertically upwards by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Positive Clipper Circuit"/>
          <p:cNvPicPr>
            <a:picLocks noChangeAspect="1" noChangeArrowheads="1"/>
          </p:cNvPicPr>
          <p:nvPr/>
        </p:nvPicPr>
        <p:blipFill>
          <a:blip r:embed="rId2" cstate="print"/>
          <a:srcRect/>
          <a:stretch>
            <a:fillRect/>
          </a:stretch>
        </p:blipFill>
        <p:spPr bwMode="auto">
          <a:xfrm>
            <a:off x="3200400" y="1219200"/>
            <a:ext cx="5715000" cy="5295900"/>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7" name="Rectangle 6"/>
          <p:cNvSpPr/>
          <p:nvPr/>
        </p:nvSpPr>
        <p:spPr>
          <a:xfrm>
            <a:off x="0" y="2971800"/>
            <a:ext cx="3048000" cy="255454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lgn="just">
              <a:buFont typeface="Wingdings" pitchFamily="2" charset="2"/>
              <a:buChar char="v"/>
            </a:pPr>
            <a:r>
              <a:rPr lang="en-US" sz="2000" dirty="0" smtClean="0">
                <a:solidFill>
                  <a:srgbClr val="FFFF00"/>
                </a:solidFill>
                <a:latin typeface="Times New Roman" pitchFamily="18" charset="0"/>
                <a:cs typeface="Times New Roman" pitchFamily="18" charset="0"/>
              </a:rPr>
              <a:t>The positive clamper shifts the applied input waveform </a:t>
            </a:r>
            <a:r>
              <a:rPr lang="en-US" sz="2000" b="1" dirty="0" smtClean="0">
                <a:solidFill>
                  <a:srgbClr val="FFFF00"/>
                </a:solidFill>
                <a:latin typeface="Times New Roman" pitchFamily="18" charset="0"/>
                <a:cs typeface="Times New Roman" pitchFamily="18" charset="0"/>
              </a:rPr>
              <a:t>vertically upward</a:t>
            </a:r>
            <a:r>
              <a:rPr lang="en-US" sz="2000" dirty="0" smtClean="0">
                <a:solidFill>
                  <a:srgbClr val="FFFF00"/>
                </a:solidFill>
                <a:latin typeface="Times New Roman" pitchFamily="18" charset="0"/>
                <a:cs typeface="Times New Roman" pitchFamily="18" charset="0"/>
              </a:rPr>
              <a:t> at the output. The amount of shift will depend on the value of the DC reference voltage.</a:t>
            </a:r>
            <a:endParaRPr lang="en-US" sz="2000" dirty="0">
              <a:solidFill>
                <a:srgbClr val="FFFF00"/>
              </a:solidFill>
              <a:latin typeface="Times New Roman" pitchFamily="18" charset="0"/>
              <a:cs typeface="Times New Roman" pitchFamily="18" charset="0"/>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62200"/>
            <a:ext cx="289560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negative clamper</a:t>
            </a:r>
            <a:r>
              <a:rPr lang="en-US" sz="2000" dirty="0" smtClean="0">
                <a:latin typeface="Times New Roman" pitchFamily="18" charset="0"/>
                <a:cs typeface="Times New Roman" pitchFamily="18" charset="0"/>
              </a:rPr>
              <a:t> is a clamper circuit that produces an output in such a way that the input signal gets shifted vertically by a negative DC value.</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pic>
        <p:nvPicPr>
          <p:cNvPr id="119810" name="Picture 2" descr="Positive Clipper Circuit"/>
          <p:cNvPicPr>
            <a:picLocks noChangeAspect="1" noChangeArrowheads="1"/>
          </p:cNvPicPr>
          <p:nvPr/>
        </p:nvPicPr>
        <p:blipFill>
          <a:blip r:embed="rId2" cstate="print"/>
          <a:srcRect/>
          <a:stretch>
            <a:fillRect/>
          </a:stretch>
        </p:blipFill>
        <p:spPr bwMode="auto">
          <a:xfrm>
            <a:off x="2971800" y="1600200"/>
            <a:ext cx="5715000" cy="4352926"/>
          </a:xfrm>
          <a:prstGeom prst="rect">
            <a:avLst/>
          </a:prstGeom>
          <a:noFill/>
          <a:ln>
            <a:solidFill>
              <a:srgbClr val="FF0000"/>
            </a:solid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Negative Clampler Eg"/>
          <p:cNvPicPr>
            <a:picLocks noChangeAspect="1" noChangeArrowheads="1"/>
          </p:cNvPicPr>
          <p:nvPr/>
        </p:nvPicPr>
        <p:blipFill>
          <a:blip r:embed="rId2" cstate="print"/>
          <a:srcRect/>
          <a:stretch>
            <a:fillRect/>
          </a:stretch>
        </p:blipFill>
        <p:spPr bwMode="auto">
          <a:xfrm>
            <a:off x="3429000" y="866774"/>
            <a:ext cx="5715000" cy="5991226"/>
          </a:xfrm>
          <a:prstGeom prst="rect">
            <a:avLst/>
          </a:prstGeom>
          <a:noFill/>
          <a:ln>
            <a:solidFill>
              <a:srgbClr val="FF0000"/>
            </a:solidFill>
          </a:ln>
        </p:spPr>
      </p:pic>
      <p:sp>
        <p:nvSpPr>
          <p:cNvPr id="5" name="Rectangle 4"/>
          <p:cNvSpPr/>
          <p:nvPr/>
        </p:nvSpPr>
        <p:spPr>
          <a:xfrm>
            <a:off x="0" y="2590800"/>
            <a:ext cx="3200400" cy="378565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457200" indent="-457200" algn="just">
              <a:buFont typeface="Wingdings" pitchFamily="2" charset="2"/>
              <a:buChar char="v"/>
            </a:pPr>
            <a:r>
              <a:rPr lang="en-US" sz="2400" dirty="0" smtClean="0">
                <a:solidFill>
                  <a:srgbClr val="FFFF00"/>
                </a:solidFill>
                <a:latin typeface="Times New Roman" pitchFamily="18" charset="0"/>
                <a:cs typeface="Times New Roman" pitchFamily="18" charset="0"/>
              </a:rPr>
              <a:t>The negative clamper shifts the applied input waveform </a:t>
            </a:r>
            <a:r>
              <a:rPr lang="en-US" sz="2400" b="1" dirty="0" smtClean="0">
                <a:solidFill>
                  <a:srgbClr val="FFFF00"/>
                </a:solidFill>
                <a:latin typeface="Times New Roman" pitchFamily="18" charset="0"/>
                <a:cs typeface="Times New Roman" pitchFamily="18" charset="0"/>
              </a:rPr>
              <a:t>vertically downward</a:t>
            </a:r>
            <a:r>
              <a:rPr lang="en-US" sz="2400" dirty="0" smtClean="0">
                <a:solidFill>
                  <a:srgbClr val="FFFF00"/>
                </a:solidFill>
                <a:latin typeface="Times New Roman" pitchFamily="18" charset="0"/>
                <a:cs typeface="Times New Roman" pitchFamily="18" charset="0"/>
              </a:rPr>
              <a:t> at the output. The amount of shifting will depend on the value of DC reference voltage</a:t>
            </a:r>
            <a:endParaRPr lang="en-US" sz="2400" dirty="0">
              <a:solidFill>
                <a:srgbClr val="FFFF00"/>
              </a:solidFill>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7" name="Rectangle 6"/>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395536" y="2276872"/>
            <a:ext cx="2589235" cy="369332"/>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dirty="0" smtClean="0">
                <a:latin typeface="Times New Roman" pitchFamily="18" charset="0"/>
                <a:cs typeface="Times New Roman" pitchFamily="18" charset="0"/>
              </a:rPr>
              <a:t>Use Nodal Analysis, then </a:t>
            </a:r>
            <a:endParaRPr lang="en-US" dirty="0">
              <a:latin typeface="Times New Roman" pitchFamily="18" charset="0"/>
              <a:cs typeface="Times New Roman" pitchFamily="18" charset="0"/>
            </a:endParaRPr>
          </a:p>
        </p:txBody>
      </p:sp>
      <p:sp>
        <p:nvSpPr>
          <p:cNvPr id="7" name="TextBox 6"/>
          <p:cNvSpPr txBox="1"/>
          <p:nvPr/>
        </p:nvSpPr>
        <p:spPr>
          <a:xfrm>
            <a:off x="0" y="1619508"/>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2</a:t>
            </a:r>
            <a:endParaRPr lang="en-US" dirty="0">
              <a:latin typeface="Times New Roman" pitchFamily="18" charset="0"/>
              <a:cs typeface="Times New Roman" pitchFamily="18" charset="0"/>
            </a:endParaRPr>
          </a:p>
        </p:txBody>
      </p:sp>
      <p:sp>
        <p:nvSpPr>
          <p:cNvPr id="8" name="TextBox 7"/>
          <p:cNvSpPr txBox="1"/>
          <p:nvPr/>
        </p:nvSpPr>
        <p:spPr>
          <a:xfrm>
            <a:off x="262426" y="3356992"/>
            <a:ext cx="8702062"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342900" indent="-342900">
              <a:buFont typeface="+mj-lt"/>
              <a:buAutoNum type="arabicPeriod"/>
            </a:pPr>
            <a:r>
              <a:rPr lang="en-US" sz="2600" dirty="0" smtClean="0">
                <a:latin typeface="Times New Roman" pitchFamily="18" charset="0"/>
                <a:cs typeface="Times New Roman" pitchFamily="18" charset="0"/>
              </a:rPr>
              <a:t>Write Nodal equation at Node ‘a’ (</a:t>
            </a:r>
            <a:r>
              <a:rPr lang="en-US" sz="2600" b="1" dirty="0" smtClean="0">
                <a:latin typeface="Times New Roman" pitchFamily="18" charset="0"/>
                <a:cs typeface="Times New Roman" pitchFamily="18" charset="0"/>
              </a:rPr>
              <a:t>Inverting Terminal</a:t>
            </a:r>
            <a:r>
              <a:rPr lang="en-US" sz="2600" dirty="0" smtClean="0">
                <a:latin typeface="Times New Roman" pitchFamily="18" charset="0"/>
                <a:cs typeface="Times New Roman" pitchFamily="18" charset="0"/>
              </a:rPr>
              <a:t>)</a:t>
            </a:r>
          </a:p>
          <a:p>
            <a:pPr marL="342900" indent="-342900">
              <a:buFont typeface="+mj-lt"/>
              <a:buAutoNum type="arabicPeriod"/>
            </a:pPr>
            <a:r>
              <a:rPr lang="en-US" sz="2600" dirty="0" smtClean="0">
                <a:latin typeface="Times New Roman" pitchFamily="18" charset="0"/>
                <a:cs typeface="Times New Roman" pitchFamily="18" charset="0"/>
              </a:rPr>
              <a:t>Write Nodal equation at Node ‘b’ (</a:t>
            </a:r>
            <a:r>
              <a:rPr lang="en-US" sz="2600" b="1" dirty="0" smtClean="0">
                <a:latin typeface="Times New Roman" pitchFamily="18" charset="0"/>
                <a:cs typeface="Times New Roman" pitchFamily="18" charset="0"/>
              </a:rPr>
              <a:t>Non-Inverting Terminal</a:t>
            </a:r>
            <a:r>
              <a:rPr lang="en-US" sz="2600" dirty="0" smtClean="0">
                <a:latin typeface="Times New Roman" pitchFamily="18" charset="0"/>
                <a:cs typeface="Times New Roman" pitchFamily="18" charset="0"/>
              </a:rPr>
              <a:t>)</a:t>
            </a:r>
          </a:p>
          <a:p>
            <a:pPr marL="342900" indent="-342900">
              <a:buFont typeface="+mj-lt"/>
              <a:buAutoNum type="arabicPeriod"/>
            </a:pPr>
            <a:r>
              <a:rPr lang="en-US" sz="2600" dirty="0" smtClean="0">
                <a:latin typeface="Times New Roman" pitchFamily="18" charset="0"/>
                <a:cs typeface="Times New Roman" pitchFamily="18" charset="0"/>
              </a:rPr>
              <a:t>Consider, </a:t>
            </a:r>
            <a:r>
              <a:rPr lang="en-US" sz="2600" dirty="0" err="1" smtClean="0">
                <a:latin typeface="Times New Roman" pitchFamily="18" charset="0"/>
                <a:cs typeface="Times New Roman" pitchFamily="18" charset="0"/>
              </a:rPr>
              <a:t>V</a:t>
            </a:r>
            <a:r>
              <a:rPr lang="en-US" sz="2600" baseline="-25000" dirty="0" err="1" smtClean="0">
                <a:latin typeface="Times New Roman" pitchFamily="18" charset="0"/>
                <a:cs typeface="Times New Roman" pitchFamily="18" charset="0"/>
              </a:rPr>
              <a:t>a</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V</a:t>
            </a:r>
            <a:r>
              <a:rPr lang="en-US" sz="2600" baseline="-25000" dirty="0" err="1" smtClean="0">
                <a:latin typeface="Times New Roman" pitchFamily="18" charset="0"/>
                <a:cs typeface="Times New Roman" pitchFamily="18" charset="0"/>
              </a:rPr>
              <a:t>b</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sym typeface="Wingdings" pitchFamily="2" charset="2"/>
              </a:rPr>
              <a:t> </a:t>
            </a:r>
            <a:r>
              <a:rPr lang="en-US" sz="2600" dirty="0" err="1" smtClean="0">
                <a:latin typeface="Times New Roman" pitchFamily="18" charset="0"/>
                <a:cs typeface="Times New Roman" pitchFamily="18" charset="0"/>
                <a:sym typeface="Wingdings" pitchFamily="2" charset="2"/>
              </a:rPr>
              <a:t>V</a:t>
            </a:r>
            <a:r>
              <a:rPr lang="en-US" sz="2600" baseline="-25000" dirty="0" err="1" smtClean="0">
                <a:latin typeface="Times New Roman" pitchFamily="18" charset="0"/>
                <a:cs typeface="Times New Roman" pitchFamily="18" charset="0"/>
                <a:sym typeface="Wingdings" pitchFamily="2" charset="2"/>
              </a:rPr>
              <a:t>a</a:t>
            </a:r>
            <a:r>
              <a:rPr lang="en-US" sz="2600" dirty="0" smtClean="0">
                <a:latin typeface="Times New Roman" pitchFamily="18" charset="0"/>
                <a:cs typeface="Times New Roman" pitchFamily="18" charset="0"/>
                <a:sym typeface="Wingdings" pitchFamily="2" charset="2"/>
              </a:rPr>
              <a:t> in the above two equations.</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Then, </a:t>
            </a:r>
            <a:r>
              <a:rPr lang="en-US" sz="2600" dirty="0" err="1" smtClean="0">
                <a:latin typeface="Times New Roman" pitchFamily="18" charset="0"/>
                <a:cs typeface="Times New Roman" pitchFamily="18" charset="0"/>
                <a:sym typeface="Wingdings" pitchFamily="2" charset="2"/>
              </a:rPr>
              <a:t>V</a:t>
            </a:r>
            <a:r>
              <a:rPr lang="en-US" sz="2600" baseline="-25000" dirty="0" err="1" smtClean="0">
                <a:latin typeface="Times New Roman" pitchFamily="18" charset="0"/>
                <a:cs typeface="Times New Roman" pitchFamily="18" charset="0"/>
                <a:sym typeface="Wingdings" pitchFamily="2" charset="2"/>
              </a:rPr>
              <a:t>a</a:t>
            </a:r>
            <a:r>
              <a:rPr lang="en-US" sz="2600" dirty="0" smtClean="0">
                <a:latin typeface="Times New Roman" pitchFamily="18" charset="0"/>
                <a:cs typeface="Times New Roman" pitchFamily="18" charset="0"/>
                <a:sym typeface="Wingdings" pitchFamily="2" charset="2"/>
              </a:rPr>
              <a:t> from the Step 3.</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Find V</a:t>
            </a:r>
            <a:r>
              <a:rPr lang="en-US" sz="2600" baseline="-25000" dirty="0" smtClean="0">
                <a:latin typeface="Times New Roman" pitchFamily="18" charset="0"/>
                <a:cs typeface="Times New Roman" pitchFamily="18" charset="0"/>
                <a:sym typeface="Wingdings" pitchFamily="2" charset="2"/>
              </a:rPr>
              <a:t>0</a:t>
            </a:r>
            <a:r>
              <a:rPr lang="en-US" sz="2600" dirty="0" smtClean="0">
                <a:latin typeface="Times New Roman" pitchFamily="18" charset="0"/>
                <a:cs typeface="Times New Roman" pitchFamily="18" charset="0"/>
                <a:sym typeface="Wingdings" pitchFamily="2" charset="2"/>
              </a:rPr>
              <a:t> from Step 4.</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End.</a:t>
            </a:r>
            <a:endParaRPr lang="en-US" sz="26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1519238" y="2736676"/>
            <a:ext cx="6105525" cy="4076700"/>
          </a:xfrm>
          <a:prstGeom prst="rect">
            <a:avLst/>
          </a:prstGeom>
          <a:noFill/>
          <a:ln w="9525">
            <a:noFill/>
            <a:miter lim="800000"/>
            <a:headEnd/>
            <a:tailEnd/>
          </a:ln>
        </p:spPr>
      </p:pic>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81923" name="Picture 3"/>
          <p:cNvPicPr>
            <a:picLocks noChangeAspect="1" noChangeArrowheads="1"/>
          </p:cNvPicPr>
          <p:nvPr/>
        </p:nvPicPr>
        <p:blipFill>
          <a:blip r:embed="rId3" cstate="print"/>
          <a:srcRect r="8056" b="2453"/>
          <a:stretch>
            <a:fillRect/>
          </a:stretch>
        </p:blipFill>
        <p:spPr bwMode="auto">
          <a:xfrm>
            <a:off x="966788" y="2132856"/>
            <a:ext cx="6629548" cy="576064"/>
          </a:xfrm>
          <a:prstGeom prst="rect">
            <a:avLst/>
          </a:prstGeom>
          <a:noFill/>
          <a:ln w="9525">
            <a:noFill/>
            <a:miter lim="800000"/>
            <a:headEnd/>
            <a:tailEnd/>
          </a:ln>
        </p:spPr>
      </p:pic>
      <p:sp>
        <p:nvSpPr>
          <p:cNvPr id="8" name="TextBox 7"/>
          <p:cNvSpPr txBox="1"/>
          <p:nvPr/>
        </p:nvSpPr>
        <p:spPr>
          <a:xfrm>
            <a:off x="35496" y="1609636"/>
            <a:ext cx="1933606" cy="523220"/>
          </a:xfrm>
          <a:prstGeom prst="rect">
            <a:avLst/>
          </a:prstGeom>
          <a:solidFill>
            <a:srgbClr val="FF9393"/>
          </a:solidFill>
        </p:spPr>
        <p:txBody>
          <a:bodyPr wrap="none" rtlCol="0">
            <a:spAutoFit/>
          </a:bodyPr>
          <a:lstStyle/>
          <a:p>
            <a:r>
              <a:rPr lang="en-IN" sz="2800" dirty="0" smtClean="0">
                <a:latin typeface="Times New Roman" pitchFamily="18" charset="0"/>
                <a:cs typeface="Times New Roman" pitchFamily="18" charset="0"/>
              </a:rPr>
              <a:t>Home Work</a:t>
            </a:r>
            <a:endParaRPr lang="en-IN" sz="2800" dirty="0">
              <a:latin typeface="Times New Roman" pitchFamily="18" charset="0"/>
              <a:cs typeface="Times New Roman" pitchFamily="18" charset="0"/>
            </a:endParaRPr>
          </a:p>
        </p:txBody>
      </p:sp>
      <p:sp>
        <p:nvSpPr>
          <p:cNvPr id="2" name="TextBox 1"/>
          <p:cNvSpPr txBox="1"/>
          <p:nvPr/>
        </p:nvSpPr>
        <p:spPr>
          <a:xfrm>
            <a:off x="6588224" y="5661248"/>
            <a:ext cx="1837362"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V</a:t>
            </a:r>
            <a:r>
              <a:rPr lang="en-IN" sz="2800" b="1" baseline="-25000" dirty="0" smtClean="0">
                <a:latin typeface="Times New Roman" pitchFamily="18" charset="0"/>
                <a:cs typeface="Times New Roman" pitchFamily="18" charset="0"/>
              </a:rPr>
              <a:t>0</a:t>
            </a:r>
            <a:r>
              <a:rPr lang="en-IN" sz="2800" b="1" dirty="0" smtClean="0">
                <a:latin typeface="Times New Roman" pitchFamily="18" charset="0"/>
                <a:cs typeface="Times New Roman" pitchFamily="18" charset="0"/>
              </a:rPr>
              <a:t> = 6.58V</a:t>
            </a:r>
            <a:endParaRPr lang="en-IN"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0" y="1988840"/>
            <a:ext cx="9144000" cy="147732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Instrumentation amplifier is a kind of differential amplifier with additional input buffer stages. </a:t>
            </a:r>
          </a:p>
          <a:p>
            <a:pPr marL="465138" indent="-465138" algn="just">
              <a:buFont typeface="Wingdings" pitchFamily="2" charset="2"/>
              <a:buChar char="Ø"/>
            </a:pPr>
            <a:r>
              <a:rPr lang="en-US" dirty="0" smtClean="0">
                <a:latin typeface="Times New Roman" pitchFamily="18" charset="0"/>
                <a:cs typeface="Times New Roman" pitchFamily="18" charset="0"/>
              </a:rPr>
              <a:t>The addition of input buffer stages makes it easy to match (impedance matching) the amplifier with the preceding stage. </a:t>
            </a:r>
          </a:p>
          <a:p>
            <a:pPr marL="465138" indent="-465138" algn="just">
              <a:buFont typeface="Wingdings" pitchFamily="2" charset="2"/>
              <a:buChar char="Ø"/>
            </a:pPr>
            <a:r>
              <a:rPr lang="en-US" dirty="0" smtClean="0">
                <a:latin typeface="Times New Roman" pitchFamily="18" charset="0"/>
                <a:cs typeface="Times New Roman" pitchFamily="18" charset="0"/>
              </a:rPr>
              <a:t>Instrumentation are commonly used in industrial test and measurement application.</a:t>
            </a:r>
            <a:endParaRPr lang="en-US" dirty="0">
              <a:latin typeface="Times New Roman" pitchFamily="18" charset="0"/>
              <a:cs typeface="Times New Roman" pitchFamily="18" charset="0"/>
            </a:endParaRPr>
          </a:p>
        </p:txBody>
      </p:sp>
      <p:sp>
        <p:nvSpPr>
          <p:cNvPr id="7" name="Rectangle 6"/>
          <p:cNvSpPr/>
          <p:nvPr/>
        </p:nvSpPr>
        <p:spPr>
          <a:xfrm>
            <a:off x="1043608" y="4005064"/>
            <a:ext cx="7200800" cy="2554545"/>
          </a:xfrm>
          <a:prstGeom prst="rect">
            <a:avLst/>
          </a:prstGeom>
          <a:solidFill>
            <a:schemeClr val="accent4">
              <a:lumMod val="40000"/>
              <a:lumOff val="60000"/>
            </a:schemeClr>
          </a:solidFill>
          <a:ln>
            <a:solidFill>
              <a:schemeClr val="accent4">
                <a:lumMod val="50000"/>
              </a:schemeClr>
            </a:solidFill>
          </a:ln>
        </p:spPr>
        <p:txBody>
          <a:bodyPr wrap="square">
            <a:spAutoFit/>
          </a:bodyPr>
          <a:lstStyle/>
          <a:p>
            <a:pPr algn="just"/>
            <a:r>
              <a:rPr lang="en-US" sz="2000" dirty="0" smtClean="0">
                <a:latin typeface="Times New Roman" pitchFamily="18" charset="0"/>
                <a:cs typeface="Times New Roman" pitchFamily="18" charset="0"/>
              </a:rPr>
              <a:t>The instrumentation amplifier also has some useful features,</a:t>
            </a:r>
          </a:p>
          <a:p>
            <a:pPr marL="792163" indent="-342900" algn="just">
              <a:buFont typeface="+mj-lt"/>
              <a:buAutoNum type="arabicPeriod"/>
            </a:pPr>
            <a:r>
              <a:rPr lang="en-US" sz="2000" dirty="0" smtClean="0">
                <a:latin typeface="Times New Roman" pitchFamily="18" charset="0"/>
                <a:cs typeface="Times New Roman" pitchFamily="18" charset="0"/>
              </a:rPr>
              <a:t>Low offset voltage </a:t>
            </a:r>
          </a:p>
          <a:p>
            <a:pPr marL="792163" indent="-342900" algn="just">
              <a:buFont typeface="+mj-lt"/>
              <a:buAutoNum type="arabicPeriod"/>
            </a:pPr>
            <a:r>
              <a:rPr lang="en-US" sz="2000" dirty="0" smtClean="0">
                <a:latin typeface="Times New Roman" pitchFamily="18" charset="0"/>
                <a:cs typeface="Times New Roman" pitchFamily="18" charset="0"/>
              </a:rPr>
              <a:t>High CMRR (Common mode rejection ratio) </a:t>
            </a:r>
          </a:p>
          <a:p>
            <a:pPr marL="792163" indent="-342900" algn="just">
              <a:buFont typeface="+mj-lt"/>
              <a:buAutoNum type="arabicPeriod"/>
            </a:pPr>
            <a:r>
              <a:rPr lang="en-US" sz="2000" dirty="0" smtClean="0">
                <a:latin typeface="Times New Roman" pitchFamily="18" charset="0"/>
                <a:cs typeface="Times New Roman" pitchFamily="18" charset="0"/>
              </a:rPr>
              <a:t>High input resistance</a:t>
            </a:r>
          </a:p>
          <a:p>
            <a:pPr marL="792163" indent="-342900" algn="just">
              <a:buFont typeface="+mj-lt"/>
              <a:buAutoNum type="arabicPeriod"/>
            </a:pPr>
            <a:r>
              <a:rPr lang="en-US" sz="2000" dirty="0" smtClean="0">
                <a:latin typeface="Times New Roman" pitchFamily="18" charset="0"/>
                <a:cs typeface="Times New Roman" pitchFamily="18" charset="0"/>
              </a:rPr>
              <a:t>High gain </a:t>
            </a:r>
          </a:p>
          <a:p>
            <a:pPr marL="792163" indent="-342900" algn="just">
              <a:buFont typeface="+mj-lt"/>
              <a:buAutoNum type="arabicPeriod"/>
            </a:pPr>
            <a:r>
              <a:rPr lang="en-US" sz="2000" dirty="0" smtClean="0">
                <a:latin typeface="Times New Roman" pitchFamily="18" charset="0"/>
                <a:cs typeface="Times New Roman" pitchFamily="18" charset="0"/>
              </a:rPr>
              <a:t>High accuracy </a:t>
            </a:r>
          </a:p>
          <a:p>
            <a:pPr marL="792163" indent="-342900" algn="just">
              <a:buFont typeface="+mj-lt"/>
              <a:buAutoNum type="arabicPeriod"/>
            </a:pPr>
            <a:r>
              <a:rPr lang="en-US" sz="2000" dirty="0" smtClean="0">
                <a:latin typeface="Times New Roman" pitchFamily="18" charset="0"/>
                <a:cs typeface="Times New Roman" pitchFamily="18" charset="0"/>
              </a:rPr>
              <a:t>High gain stability </a:t>
            </a:r>
          </a:p>
          <a:p>
            <a:pPr marL="792163" indent="-342900" algn="just">
              <a:buFont typeface="+mj-lt"/>
              <a:buAutoNum type="arabicPeriod"/>
            </a:pPr>
            <a:r>
              <a:rPr lang="en-US" sz="2000" dirty="0" smtClean="0">
                <a:latin typeface="Times New Roman" pitchFamily="18" charset="0"/>
                <a:cs typeface="Times New Roman" pitchFamily="18" charset="0"/>
              </a:rPr>
              <a:t>Low output Resistance etc.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82952" name="AutoShape 8" descr="Instrumentation Amplifier using Opamp,Circuit Diagram,Working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955" name="AutoShape 11" descr="https://www.electronicshub.org/wp-content/uploads/2014/08/1.-Instrumentation-Amp-Circui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956" name="Picture 12"/>
          <p:cNvPicPr>
            <a:picLocks noChangeAspect="1" noChangeArrowheads="1"/>
          </p:cNvPicPr>
          <p:nvPr/>
        </p:nvPicPr>
        <p:blipFill>
          <a:blip r:embed="rId2" cstate="print"/>
          <a:srcRect/>
          <a:stretch>
            <a:fillRect/>
          </a:stretch>
        </p:blipFill>
        <p:spPr bwMode="auto">
          <a:xfrm>
            <a:off x="613399" y="1800796"/>
            <a:ext cx="8351089" cy="443651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179512" y="1732746"/>
            <a:ext cx="8712968" cy="193899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344488" indent="-344488" algn="just">
              <a:buFont typeface="Wingdings" pitchFamily="2" charset="2"/>
              <a:buChar char="Ø"/>
            </a:pPr>
            <a:r>
              <a:rPr lang="en-US" sz="2400" dirty="0" smtClean="0">
                <a:latin typeface="Times New Roman" pitchFamily="18" charset="0"/>
                <a:cs typeface="Times New Roman" pitchFamily="18" charset="0"/>
              </a:rPr>
              <a:t>The output stage of the instrumentation amplifier is a difference amplifier, </a:t>
            </a:r>
          </a:p>
          <a:p>
            <a:pPr marL="344488" indent="-344488" algn="just">
              <a:buFont typeface="Wingdings" pitchFamily="2" charset="2"/>
              <a:buChar char="Ø"/>
            </a:pPr>
            <a:r>
              <a:rPr lang="en-US" sz="2400" dirty="0" smtClean="0">
                <a:latin typeface="Times New Roman" pitchFamily="18" charset="0"/>
                <a:cs typeface="Times New Roman" pitchFamily="18" charset="0"/>
              </a:rPr>
              <a:t>Hence, output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out</a:t>
            </a:r>
            <a:r>
              <a:rPr lang="en-US" sz="2400" dirty="0" smtClean="0">
                <a:latin typeface="Times New Roman" pitchFamily="18" charset="0"/>
                <a:cs typeface="Times New Roman" pitchFamily="18" charset="0"/>
              </a:rPr>
              <a:t> is the amplified difference of the input signals applied to its input terminals. </a:t>
            </a:r>
          </a:p>
          <a:p>
            <a:pPr marL="344488" indent="-344488" algn="just">
              <a:buFont typeface="Wingdings" pitchFamily="2" charset="2"/>
              <a:buChar char="Ø"/>
            </a:pPr>
            <a:r>
              <a:rPr lang="en-US" sz="2400" dirty="0" smtClean="0">
                <a:latin typeface="Times New Roman" pitchFamily="18" charset="0"/>
                <a:cs typeface="Times New Roman" pitchFamily="18" charset="0"/>
              </a:rPr>
              <a:t>The outputs of op-amp 1 and op-amp 2 are V</a:t>
            </a:r>
            <a:r>
              <a:rPr lang="en-US" sz="2400" baseline="-25000" dirty="0" smtClean="0">
                <a:latin typeface="Times New Roman" pitchFamily="18" charset="0"/>
                <a:cs typeface="Times New Roman" pitchFamily="18" charset="0"/>
              </a:rPr>
              <a:t>o1</a:t>
            </a:r>
            <a:r>
              <a:rPr lang="en-US" sz="2400" dirty="0" smtClean="0">
                <a:latin typeface="Times New Roman" pitchFamily="18" charset="0"/>
                <a:cs typeface="Times New Roman" pitchFamily="18" charset="0"/>
              </a:rPr>
              <a:t> and V</a:t>
            </a:r>
            <a:r>
              <a:rPr lang="en-US" sz="2400" baseline="-25000" dirty="0" smtClean="0">
                <a:latin typeface="Times New Roman" pitchFamily="18" charset="0"/>
                <a:cs typeface="Times New Roman" pitchFamily="18" charset="0"/>
              </a:rPr>
              <a:t>o2</a:t>
            </a:r>
            <a:r>
              <a:rPr lang="en-US" sz="2400" dirty="0" smtClean="0">
                <a:latin typeface="Times New Roman" pitchFamily="18" charset="0"/>
                <a:cs typeface="Times New Roman" pitchFamily="18" charset="0"/>
              </a:rPr>
              <a:t> respectively</a:t>
            </a:r>
            <a:endParaRPr lang="en-US" sz="2400" dirty="0">
              <a:latin typeface="Times New Roman" pitchFamily="18" charset="0"/>
              <a:cs typeface="Times New Roman" pitchFamily="18" charset="0"/>
            </a:endParaRPr>
          </a:p>
        </p:txBody>
      </p:sp>
      <p:sp>
        <p:nvSpPr>
          <p:cNvPr id="7" name="Rectangle 6"/>
          <p:cNvSpPr/>
          <p:nvPr/>
        </p:nvSpPr>
        <p:spPr>
          <a:xfrm>
            <a:off x="3524475" y="4581128"/>
            <a:ext cx="3041345"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out</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3</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o1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o2</a:t>
            </a:r>
            <a:r>
              <a:rPr lang="en-US" sz="2400" b="1"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97282" name="AutoShape 2" descr="2. Input Stage"/>
          <p:cNvSpPr>
            <a:spLocks noChangeAspect="1" noChangeArrowheads="1"/>
          </p:cNvSpPr>
          <p:nvPr/>
        </p:nvSpPr>
        <p:spPr bwMode="auto">
          <a:xfrm>
            <a:off x="155575" y="-1554163"/>
            <a:ext cx="2333625" cy="32385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7283" name="Picture 3"/>
          <p:cNvPicPr>
            <a:picLocks noChangeAspect="1" noChangeArrowheads="1"/>
          </p:cNvPicPr>
          <p:nvPr/>
        </p:nvPicPr>
        <p:blipFill>
          <a:blip r:embed="rId2" cstate="print"/>
          <a:srcRect/>
          <a:stretch>
            <a:fillRect/>
          </a:stretch>
        </p:blipFill>
        <p:spPr bwMode="auto">
          <a:xfrm>
            <a:off x="3540450" y="1497380"/>
            <a:ext cx="3543077" cy="4916923"/>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0" y="2276872"/>
            <a:ext cx="3635896" cy="707886"/>
          </a:xfrm>
          <a:prstGeom prst="rect">
            <a:avLst/>
          </a:prstGeom>
        </p:spPr>
        <p:txBody>
          <a:bodyPr wrap="square">
            <a:spAutoFit/>
          </a:bodyPr>
          <a:lstStyle/>
          <a:p>
            <a:r>
              <a:rPr lang="en-US" sz="2000" dirty="0" smtClean="0">
                <a:solidFill>
                  <a:srgbClr val="FF0000"/>
                </a:solidFill>
                <a:latin typeface="Times New Roman" pitchFamily="18" charset="0"/>
                <a:cs typeface="Times New Roman" pitchFamily="18" charset="0"/>
              </a:rPr>
              <a:t>Consider the input stage of the instrumentation amplifier,</a:t>
            </a:r>
            <a:endParaRPr lang="en-US" sz="20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36512" y="1484784"/>
            <a:ext cx="918051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4488" indent="-344488" algn="just">
              <a:buFont typeface="Wingdings" pitchFamily="2" charset="2"/>
              <a:buChar char="Ø"/>
            </a:pPr>
            <a:r>
              <a:rPr lang="en-US" dirty="0" smtClean="0">
                <a:latin typeface="Times New Roman" pitchFamily="18" charset="0"/>
                <a:cs typeface="Times New Roman" pitchFamily="18" charset="0"/>
              </a:rPr>
              <a:t>The potential at node A is the input voltage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Hence the potential at node B is also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from the virtual ground concept. Thus, the potential at node G is also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pPr marL="344488" indent="-344488" algn="just">
              <a:buFont typeface="Wingdings" pitchFamily="2" charset="2"/>
              <a:buChar char="Ø"/>
            </a:pPr>
            <a:r>
              <a:rPr lang="en-US" dirty="0" smtClean="0">
                <a:latin typeface="Times New Roman" pitchFamily="18" charset="0"/>
                <a:cs typeface="Times New Roman" pitchFamily="18" charset="0"/>
              </a:rPr>
              <a:t>The potential at node D is the input voltage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Hence the potential at node C is also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from the virtual ground. Thus, the potential at node H is also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p>
          <a:p>
            <a:pPr marL="344488" indent="-344488" algn="just">
              <a:buFont typeface="Wingdings" pitchFamily="2" charset="2"/>
              <a:buChar char="Ø"/>
            </a:pPr>
            <a:r>
              <a:rPr lang="en-US" dirty="0" smtClean="0">
                <a:latin typeface="Times New Roman" pitchFamily="18" charset="0"/>
                <a:cs typeface="Times New Roman" pitchFamily="18" charset="0"/>
              </a:rPr>
              <a:t>Ideally the </a:t>
            </a:r>
            <a:r>
              <a:rPr lang="en-US" b="1" dirty="0" smtClean="0">
                <a:latin typeface="Times New Roman" pitchFamily="18" charset="0"/>
                <a:cs typeface="Times New Roman" pitchFamily="18" charset="0"/>
              </a:rPr>
              <a:t>current to the input stage op-amps is zero</a:t>
            </a:r>
            <a:r>
              <a:rPr lang="en-US" dirty="0" smtClean="0">
                <a:latin typeface="Times New Roman" pitchFamily="18" charset="0"/>
                <a:cs typeface="Times New Roman" pitchFamily="18" charset="0"/>
              </a:rPr>
              <a:t>. Therefore the current </a:t>
            </a:r>
            <a:r>
              <a:rPr lang="en-US" i="1"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through the resistors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gain</a:t>
            </a:r>
            <a:r>
              <a:rPr lang="en-US" dirty="0" smtClean="0">
                <a:latin typeface="Times New Roman" pitchFamily="18" charset="0"/>
                <a:cs typeface="Times New Roman" pitchFamily="18" charset="0"/>
              </a:rPr>
              <a:t> and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remains the same.</a:t>
            </a:r>
            <a:endParaRPr lang="en-US" dirty="0">
              <a:latin typeface="Times New Roman" pitchFamily="18" charset="0"/>
              <a:cs typeface="Times New Roman" pitchFamily="18" charset="0"/>
            </a:endParaRPr>
          </a:p>
        </p:txBody>
      </p:sp>
      <p:sp>
        <p:nvSpPr>
          <p:cNvPr id="7" name="Rectangle 6"/>
          <p:cNvSpPr/>
          <p:nvPr/>
        </p:nvSpPr>
        <p:spPr>
          <a:xfrm>
            <a:off x="251520" y="3430741"/>
            <a:ext cx="6480720" cy="369332"/>
          </a:xfrm>
          <a:prstGeom prst="rect">
            <a:avLst/>
          </a:prstGeom>
        </p:spPr>
        <p:txBody>
          <a:bodyPr wrap="square">
            <a:spAutoFit/>
          </a:bodyPr>
          <a:lstStyle/>
          <a:p>
            <a:pPr marL="225425" indent="-225425">
              <a:buFont typeface="Wingdings" pitchFamily="2" charset="2"/>
              <a:buChar char="Ø"/>
            </a:pPr>
            <a:r>
              <a:rPr lang="en-US" dirty="0" smtClean="0">
                <a:latin typeface="Times New Roman" pitchFamily="18" charset="0"/>
                <a:cs typeface="Times New Roman" pitchFamily="18" charset="0"/>
              </a:rPr>
              <a:t>Applying Ohm’s law between the nodes E and F,</a:t>
            </a:r>
            <a:endParaRPr lang="en-US" dirty="0">
              <a:latin typeface="Times New Roman" pitchFamily="18" charset="0"/>
              <a:cs typeface="Times New Roman" pitchFamily="18" charset="0"/>
            </a:endParaRPr>
          </a:p>
        </p:txBody>
      </p:sp>
      <p:sp>
        <p:nvSpPr>
          <p:cNvPr id="8" name="Rectangle 7"/>
          <p:cNvSpPr/>
          <p:nvPr/>
        </p:nvSpPr>
        <p:spPr>
          <a:xfrm>
            <a:off x="1331640" y="3934797"/>
            <a:ext cx="552636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pt-BR" sz="2000" b="1" dirty="0" smtClean="0">
                <a:latin typeface="Times New Roman" pitchFamily="18" charset="0"/>
                <a:cs typeface="Times New Roman" pitchFamily="18" charset="0"/>
              </a:rPr>
              <a:t>I =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gain</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 </a:t>
            </a:r>
          </a:p>
          <a:p>
            <a:r>
              <a:rPr lang="pt-BR" sz="2000" b="1" dirty="0" smtClean="0">
                <a:latin typeface="Times New Roman" pitchFamily="18" charset="0"/>
                <a:cs typeface="Times New Roman" pitchFamily="18" charset="0"/>
              </a:rPr>
              <a:t>I =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)/(2R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gain</a:t>
            </a:r>
            <a:r>
              <a:rPr lang="pt-BR" sz="2000" b="1" dirty="0" smtClean="0">
                <a:latin typeface="Times New Roman" pitchFamily="18" charset="0"/>
                <a:cs typeface="Times New Roman" pitchFamily="18" charset="0"/>
              </a:rPr>
              <a:t>)  ——————— 1</a:t>
            </a:r>
          </a:p>
        </p:txBody>
      </p:sp>
      <p:sp>
        <p:nvSpPr>
          <p:cNvPr id="9" name="Rectangle 8"/>
          <p:cNvSpPr/>
          <p:nvPr/>
        </p:nvSpPr>
        <p:spPr>
          <a:xfrm>
            <a:off x="323528" y="5025950"/>
            <a:ext cx="8352928" cy="646331"/>
          </a:xfrm>
          <a:prstGeom prst="rect">
            <a:avLst/>
          </a:prstGeom>
        </p:spPr>
        <p:txBody>
          <a:bodyPr wrap="square">
            <a:spAutoFit/>
          </a:bodyPr>
          <a:lstStyle/>
          <a:p>
            <a:pPr marL="344488" indent="-344488">
              <a:buFont typeface="Wingdings" pitchFamily="2" charset="2"/>
              <a:buChar char="Ø"/>
            </a:pPr>
            <a:r>
              <a:rPr lang="en-US" dirty="0" smtClean="0">
                <a:latin typeface="Times New Roman" pitchFamily="18" charset="0"/>
                <a:cs typeface="Times New Roman" pitchFamily="18" charset="0"/>
              </a:rPr>
              <a:t>Since no current is flowing to the input of the op-amps 1 &amp; 2, the current I between the nodes G and H can be given as,</a:t>
            </a:r>
            <a:endParaRPr lang="en-US" dirty="0">
              <a:latin typeface="Times New Roman" pitchFamily="18" charset="0"/>
              <a:cs typeface="Times New Roman" pitchFamily="18" charset="0"/>
            </a:endParaRPr>
          </a:p>
        </p:txBody>
      </p:sp>
      <p:sp>
        <p:nvSpPr>
          <p:cNvPr id="10" name="Rectangle 9"/>
          <p:cNvSpPr/>
          <p:nvPr/>
        </p:nvSpPr>
        <p:spPr>
          <a:xfrm>
            <a:off x="1691680" y="6021288"/>
            <a:ext cx="648072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smtClean="0">
                <a:latin typeface="Times New Roman" pitchFamily="18" charset="0"/>
                <a:cs typeface="Times New Roman" pitchFamily="18" charset="0"/>
              </a:rPr>
              <a:t>I = (V</a:t>
            </a:r>
            <a:r>
              <a:rPr lang="en-US" sz="2000" b="1" baseline="-25000" dirty="0" smtClean="0">
                <a:latin typeface="Times New Roman" pitchFamily="18" charset="0"/>
                <a:cs typeface="Times New Roman" pitchFamily="18" charset="0"/>
              </a:rPr>
              <a:t>G</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————————- 2</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0" y="1412776"/>
            <a:ext cx="2983509" cy="369332"/>
          </a:xfrm>
          <a:prstGeom prst="rect">
            <a:avLst/>
          </a:prstGeom>
        </p:spPr>
        <p:txBody>
          <a:bodyPr wrap="none">
            <a:spAutoFit/>
          </a:bodyPr>
          <a:lstStyle/>
          <a:p>
            <a:pPr marL="225425" indent="-225425">
              <a:buFont typeface="Wingdings" pitchFamily="2" charset="2"/>
              <a:buChar char="Ø"/>
            </a:pPr>
            <a:r>
              <a:rPr lang="en-US" dirty="0" smtClean="0">
                <a:latin typeface="Times New Roman" pitchFamily="18" charset="0"/>
                <a:cs typeface="Times New Roman" pitchFamily="18" charset="0"/>
              </a:rPr>
              <a:t>Equating equations 1 and 2,</a:t>
            </a:r>
            <a:endParaRPr lang="en-US" dirty="0">
              <a:latin typeface="Times New Roman" pitchFamily="18" charset="0"/>
              <a:cs typeface="Times New Roman" pitchFamily="18" charset="0"/>
            </a:endParaRPr>
          </a:p>
        </p:txBody>
      </p:sp>
      <p:sp>
        <p:nvSpPr>
          <p:cNvPr id="7" name="Rectangle 6"/>
          <p:cNvSpPr/>
          <p:nvPr/>
        </p:nvSpPr>
        <p:spPr>
          <a:xfrm>
            <a:off x="1547664" y="1885474"/>
            <a:ext cx="6336704"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o2</a:t>
            </a:r>
            <a:r>
              <a:rPr lang="en-US" sz="2000" b="1" dirty="0" smtClean="0">
                <a:latin typeface="Times New Roman" pitchFamily="18" charset="0"/>
                <a:cs typeface="Times New Roman" pitchFamily="18" charset="0"/>
              </a:rPr>
              <a:t>)/(2R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(V1-V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baseline="-25000" dirty="0" smtClean="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o2</a:t>
            </a:r>
            <a:r>
              <a:rPr lang="en-US" sz="2000" b="1" dirty="0" smtClean="0">
                <a:latin typeface="Times New Roman" pitchFamily="18" charset="0"/>
                <a:cs typeface="Times New Roman" pitchFamily="18" charset="0"/>
              </a:rPr>
              <a:t>) = (2R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3</a:t>
            </a:r>
            <a:endParaRPr lang="en-US" sz="2000" b="1" dirty="0">
              <a:latin typeface="Times New Roman" pitchFamily="18" charset="0"/>
              <a:cs typeface="Times New Roman" pitchFamily="18" charset="0"/>
            </a:endParaRPr>
          </a:p>
        </p:txBody>
      </p:sp>
      <p:sp>
        <p:nvSpPr>
          <p:cNvPr id="8" name="Rectangle 7"/>
          <p:cNvSpPr/>
          <p:nvPr/>
        </p:nvSpPr>
        <p:spPr>
          <a:xfrm>
            <a:off x="179512" y="2823319"/>
            <a:ext cx="5688632" cy="369332"/>
          </a:xfrm>
          <a:prstGeom prst="rect">
            <a:avLst/>
          </a:prstGeom>
        </p:spPr>
        <p:txBody>
          <a:bodyPr wrap="square">
            <a:spAutoFit/>
          </a:bodyPr>
          <a:lstStyle/>
          <a:p>
            <a:pPr marL="284163" indent="-284163">
              <a:buFont typeface="Wingdings" pitchFamily="2" charset="2"/>
              <a:buChar char="Ø"/>
            </a:pPr>
            <a:r>
              <a:rPr lang="en-US" dirty="0" smtClean="0">
                <a:latin typeface="Times New Roman" pitchFamily="18" charset="0"/>
                <a:cs typeface="Times New Roman" pitchFamily="18" charset="0"/>
              </a:rPr>
              <a:t>The output of the difference amplifier is given as,</a:t>
            </a:r>
            <a:endParaRPr lang="en-US" dirty="0">
              <a:latin typeface="Times New Roman" pitchFamily="18" charset="0"/>
              <a:cs typeface="Times New Roman" pitchFamily="18" charset="0"/>
            </a:endParaRPr>
          </a:p>
        </p:txBody>
      </p:sp>
      <p:sp>
        <p:nvSpPr>
          <p:cNvPr id="9" name="Rectangle 8"/>
          <p:cNvSpPr/>
          <p:nvPr/>
        </p:nvSpPr>
        <p:spPr>
          <a:xfrm>
            <a:off x="1907704" y="3214717"/>
            <a:ext cx="7110536"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out</a:t>
            </a:r>
            <a:r>
              <a:rPr lang="pt-BR" sz="2000" b="1" dirty="0" smtClean="0">
                <a:latin typeface="Times New Roman" pitchFamily="18" charset="0"/>
                <a:cs typeface="Times New Roman" pitchFamily="18" charset="0"/>
              </a:rPr>
              <a:t> = (R</a:t>
            </a:r>
            <a:r>
              <a:rPr lang="pt-BR" sz="2000" b="1" baseline="-25000" dirty="0" smtClean="0">
                <a:latin typeface="Times New Roman" pitchFamily="18" charset="0"/>
                <a:cs typeface="Times New Roman" pitchFamily="18" charset="0"/>
              </a:rPr>
              <a:t>3</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2</a:t>
            </a:r>
            <a:r>
              <a:rPr lang="pt-BR" sz="2000" b="1" dirty="0" smtClean="0">
                <a:latin typeface="Times New Roman" pitchFamily="18" charset="0"/>
                <a:cs typeface="Times New Roman" pitchFamily="18" charset="0"/>
              </a:rPr>
              <a:t>)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a:t>
            </a:r>
          </a:p>
          <a:p>
            <a:r>
              <a:rPr lang="pt-BR" sz="2000" b="1" dirty="0" smtClean="0">
                <a:latin typeface="Times New Roman" pitchFamily="18" charset="0"/>
                <a:cs typeface="Times New Roman" pitchFamily="18" charset="0"/>
              </a:rPr>
              <a:t>Therefore,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 – 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 =  (R</a:t>
            </a:r>
            <a:r>
              <a:rPr lang="pt-BR" sz="2000" b="1" baseline="-25000" dirty="0" smtClean="0">
                <a:latin typeface="Times New Roman" pitchFamily="18" charset="0"/>
                <a:cs typeface="Times New Roman" pitchFamily="18" charset="0"/>
              </a:rPr>
              <a:t>2</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3</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out 	</a:t>
            </a:r>
            <a:r>
              <a:rPr lang="en-US" sz="2000" b="1" dirty="0" smtClean="0">
                <a:latin typeface="Times New Roman" pitchFamily="18" charset="0"/>
                <a:cs typeface="Times New Roman" pitchFamily="18" charset="0"/>
              </a:rPr>
              <a:t>—————— 4</a:t>
            </a:r>
            <a:endParaRPr lang="pt-BR" sz="2000" b="1" dirty="0">
              <a:latin typeface="Times New Roman" pitchFamily="18" charset="0"/>
              <a:cs typeface="Times New Roman" pitchFamily="18" charset="0"/>
            </a:endParaRPr>
          </a:p>
        </p:txBody>
      </p:sp>
      <p:sp>
        <p:nvSpPr>
          <p:cNvPr id="10" name="Rectangle 9"/>
          <p:cNvSpPr/>
          <p:nvPr/>
        </p:nvSpPr>
        <p:spPr>
          <a:xfrm>
            <a:off x="467544" y="4150821"/>
            <a:ext cx="5976664" cy="369332"/>
          </a:xfrm>
          <a:prstGeom prst="rect">
            <a:avLst/>
          </a:prstGeom>
        </p:spPr>
        <p:txBody>
          <a:bodyPr wrap="square">
            <a:spAutoFit/>
          </a:bodyPr>
          <a:lstStyle/>
          <a:p>
            <a:pPr marL="344488" indent="-344488">
              <a:buFont typeface="Wingdings" pitchFamily="2" charset="2"/>
              <a:buChar char="Ø"/>
            </a:pPr>
            <a:r>
              <a:rPr lang="en-US" dirty="0" smtClean="0">
                <a:latin typeface="Times New Roman" pitchFamily="18" charset="0"/>
                <a:cs typeface="Times New Roman" pitchFamily="18" charset="0"/>
              </a:rPr>
              <a:t>Substituting (V</a:t>
            </a:r>
            <a:r>
              <a:rPr lang="en-US" baseline="-25000" dirty="0" smtClean="0">
                <a:latin typeface="Times New Roman" pitchFamily="18" charset="0"/>
                <a:cs typeface="Times New Roman" pitchFamily="18" charset="0"/>
              </a:rPr>
              <a:t>o1</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o2</a:t>
            </a:r>
            <a:r>
              <a:rPr lang="en-US" dirty="0" smtClean="0">
                <a:latin typeface="Times New Roman" pitchFamily="18" charset="0"/>
                <a:cs typeface="Times New Roman" pitchFamily="18" charset="0"/>
              </a:rPr>
              <a:t>) value in the equation 3, we get</a:t>
            </a:r>
            <a:endParaRPr lang="en-US" dirty="0">
              <a:latin typeface="Times New Roman" pitchFamily="18" charset="0"/>
              <a:cs typeface="Times New Roman" pitchFamily="18" charset="0"/>
            </a:endParaRPr>
          </a:p>
        </p:txBody>
      </p:sp>
      <p:sp>
        <p:nvSpPr>
          <p:cNvPr id="11" name="Rectangle 10"/>
          <p:cNvSpPr/>
          <p:nvPr/>
        </p:nvSpPr>
        <p:spPr>
          <a:xfrm>
            <a:off x="2195736" y="4653136"/>
            <a:ext cx="4572000" cy="646331"/>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3</a:t>
            </a:r>
            <a:r>
              <a:rPr lang="pt-BR" b="1" dirty="0" smtClean="0">
                <a:latin typeface="Times New Roman" pitchFamily="18" charset="0"/>
                <a:cs typeface="Times New Roman" pitchFamily="18" charset="0"/>
              </a:rPr>
              <a:t>)V</a:t>
            </a:r>
            <a:r>
              <a:rPr lang="pt-BR" b="1" baseline="-25000" dirty="0" smtClean="0">
                <a:latin typeface="Times New Roman" pitchFamily="18" charset="0"/>
                <a:cs typeface="Times New Roman" pitchFamily="18" charset="0"/>
              </a:rPr>
              <a:t>out</a:t>
            </a:r>
            <a:r>
              <a:rPr lang="pt-BR" b="1" dirty="0" smtClean="0">
                <a:latin typeface="Times New Roman" pitchFamily="18" charset="0"/>
                <a:cs typeface="Times New Roman" pitchFamily="18" charset="0"/>
              </a:rPr>
              <a:t> = (2R</a:t>
            </a:r>
            <a:r>
              <a:rPr lang="pt-BR" b="1" baseline="-25000" dirty="0" smtClean="0">
                <a:latin typeface="Times New Roman" pitchFamily="18" charset="0"/>
                <a:cs typeface="Times New Roman" pitchFamily="18" charset="0"/>
              </a:rPr>
              <a:t>1</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)(V1-V</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endParaRPr lang="pt-BR" b="1" dirty="0" smtClean="0">
              <a:latin typeface="Times New Roman" pitchFamily="18" charset="0"/>
              <a:cs typeface="Times New Roman" pitchFamily="18" charset="0"/>
            </a:endParaRPr>
          </a:p>
          <a:p>
            <a:r>
              <a:rPr lang="pt-BR" b="1" dirty="0" smtClean="0">
                <a:latin typeface="Times New Roman" pitchFamily="18" charset="0"/>
                <a:cs typeface="Times New Roman" pitchFamily="18" charset="0"/>
              </a:rPr>
              <a:t>i.e. V</a:t>
            </a:r>
            <a:r>
              <a:rPr lang="pt-BR" b="1" baseline="-25000" dirty="0" smtClean="0">
                <a:latin typeface="Times New Roman" pitchFamily="18" charset="0"/>
                <a:cs typeface="Times New Roman" pitchFamily="18" charset="0"/>
              </a:rPr>
              <a:t>out</a:t>
            </a:r>
            <a:r>
              <a:rPr lang="pt-BR" b="1" dirty="0" smtClean="0">
                <a:latin typeface="Times New Roman" pitchFamily="18" charset="0"/>
                <a:cs typeface="Times New Roman" pitchFamily="18" charset="0"/>
              </a:rPr>
              <a:t> = (R</a:t>
            </a:r>
            <a:r>
              <a:rPr lang="pt-BR" b="1" baseline="-25000" dirty="0" smtClean="0">
                <a:latin typeface="Times New Roman" pitchFamily="18" charset="0"/>
                <a:cs typeface="Times New Roman" pitchFamily="18" charset="0"/>
              </a:rPr>
              <a:t>3</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){(2R</a:t>
            </a:r>
            <a:r>
              <a:rPr lang="pt-BR" b="1" baseline="-25000" dirty="0" smtClean="0">
                <a:latin typeface="Times New Roman" pitchFamily="18" charset="0"/>
                <a:cs typeface="Times New Roman" pitchFamily="18" charset="0"/>
              </a:rPr>
              <a:t>1</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}(V1-V</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a:t>
            </a:r>
            <a:endParaRPr lang="pt-BR" b="1" dirty="0">
              <a:latin typeface="Times New Roman" pitchFamily="18" charset="0"/>
              <a:cs typeface="Times New Roman" pitchFamily="18" charset="0"/>
            </a:endParaRPr>
          </a:p>
        </p:txBody>
      </p:sp>
      <p:sp>
        <p:nvSpPr>
          <p:cNvPr id="12" name="Rectangle 11"/>
          <p:cNvSpPr/>
          <p:nvPr/>
        </p:nvSpPr>
        <p:spPr>
          <a:xfrm>
            <a:off x="251520" y="5757063"/>
            <a:ext cx="889248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630238" indent="-630238">
              <a:buFont typeface="Wingdings" pitchFamily="2" charset="2"/>
              <a:buChar char="v"/>
            </a:pPr>
            <a:r>
              <a:rPr lang="en-US" b="1" dirty="0" smtClean="0">
                <a:latin typeface="Times New Roman" pitchFamily="18" charset="0"/>
                <a:cs typeface="Times New Roman" pitchFamily="18" charset="0"/>
              </a:rPr>
              <a:t>The above equation gives the output voltage of an instrumentation amplifier. </a:t>
            </a:r>
          </a:p>
          <a:p>
            <a:pPr marL="630238" indent="-630238">
              <a:buFont typeface="Wingdings" pitchFamily="2" charset="2"/>
              <a:buChar char="v"/>
            </a:pPr>
            <a:endParaRPr lang="en-US" b="1" dirty="0" smtClean="0">
              <a:latin typeface="Times New Roman" pitchFamily="18" charset="0"/>
              <a:cs typeface="Times New Roman" pitchFamily="18" charset="0"/>
            </a:endParaRPr>
          </a:p>
          <a:p>
            <a:pPr marL="630238" indent="-630238">
              <a:buFont typeface="Wingdings" pitchFamily="2" charset="2"/>
              <a:buChar char="v"/>
            </a:pPr>
            <a:r>
              <a:rPr lang="en-US" b="1" dirty="0" smtClean="0">
                <a:latin typeface="Times New Roman" pitchFamily="18" charset="0"/>
                <a:cs typeface="Times New Roman" pitchFamily="18" charset="0"/>
              </a:rPr>
              <a:t>The overall gain of the amplifier is given by the term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/R2){(2R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gain</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gain</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9592" y="908720"/>
            <a:ext cx="6632137" cy="769441"/>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sz="4400" b="1" dirty="0" smtClean="0">
                <a:latin typeface="Times New Roman" pitchFamily="18" charset="0"/>
                <a:cs typeface="Times New Roman" pitchFamily="18" charset="0"/>
              </a:rPr>
              <a:t>OP AMP APPLICATIONS</a:t>
            </a:r>
            <a:endParaRPr lang="en-IN" sz="4400" b="1" dirty="0">
              <a:latin typeface="Times New Roman" pitchFamily="18" charset="0"/>
              <a:cs typeface="Times New Roman" pitchFamily="18" charset="0"/>
            </a:endParaRPr>
          </a:p>
        </p:txBody>
      </p:sp>
      <p:sp>
        <p:nvSpPr>
          <p:cNvPr id="5" name="TextBox 4"/>
          <p:cNvSpPr txBox="1"/>
          <p:nvPr/>
        </p:nvSpPr>
        <p:spPr>
          <a:xfrm>
            <a:off x="1930707" y="2636912"/>
            <a:ext cx="4569905" cy="1953868"/>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nSpc>
                <a:spcPct val="150000"/>
              </a:lnSpc>
            </a:pPr>
            <a:r>
              <a:rPr lang="en-IN" sz="2800" dirty="0" smtClean="0">
                <a:latin typeface="Times New Roman" pitchFamily="18" charset="0"/>
                <a:cs typeface="Times New Roman" pitchFamily="18" charset="0"/>
              </a:rPr>
              <a:t>Two types of Applications,</a:t>
            </a:r>
          </a:p>
          <a:p>
            <a:pPr marL="800100" lvl="1" indent="-342900">
              <a:lnSpc>
                <a:spcPct val="150000"/>
              </a:lnSpc>
              <a:buFont typeface="+mj-lt"/>
              <a:buAutoNum type="arabicPeriod"/>
            </a:pPr>
            <a:r>
              <a:rPr lang="en-IN" sz="2800" dirty="0" smtClean="0">
                <a:latin typeface="Times New Roman" pitchFamily="18" charset="0"/>
                <a:cs typeface="Times New Roman" pitchFamily="18" charset="0"/>
              </a:rPr>
              <a:t>Linear Applications</a:t>
            </a:r>
          </a:p>
          <a:p>
            <a:pPr marL="800100" lvl="1" indent="-342900">
              <a:lnSpc>
                <a:spcPct val="150000"/>
              </a:lnSpc>
              <a:buFont typeface="+mj-lt"/>
              <a:buAutoNum type="arabicPeriod"/>
            </a:pPr>
            <a:r>
              <a:rPr lang="en-IN" sz="2800" dirty="0" smtClean="0">
                <a:latin typeface="Times New Roman" pitchFamily="18" charset="0"/>
                <a:cs typeface="Times New Roman" pitchFamily="18" charset="0"/>
              </a:rPr>
              <a:t>Non-Linear Applications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4053388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5" name="Rectangle 4"/>
          <p:cNvSpPr/>
          <p:nvPr/>
        </p:nvSpPr>
        <p:spPr>
          <a:xfrm>
            <a:off x="0" y="980728"/>
            <a:ext cx="914400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509588" indent="-509588" algn="just"/>
            <a:r>
              <a:rPr lang="en-US" b="1" dirty="0" smtClean="0">
                <a:latin typeface="Times New Roman" pitchFamily="18" charset="0"/>
                <a:cs typeface="Times New Roman" pitchFamily="18" charset="0"/>
              </a:rPr>
              <a:t>Note:</a:t>
            </a:r>
            <a:r>
              <a:rPr lang="en-US" dirty="0" smtClean="0">
                <a:latin typeface="Times New Roman" pitchFamily="18" charset="0"/>
                <a:cs typeface="Times New Roman" pitchFamily="18" charset="0"/>
              </a:rPr>
              <a:t> </a:t>
            </a:r>
          </a:p>
          <a:p>
            <a:pPr marL="509588" indent="-509588" algn="just">
              <a:buFont typeface="Wingdings" pitchFamily="2" charset="2"/>
              <a:buChar char="Ø"/>
            </a:pPr>
            <a:r>
              <a:rPr lang="en-US" dirty="0" smtClean="0">
                <a:latin typeface="Times New Roman" pitchFamily="18" charset="0"/>
                <a:cs typeface="Times New Roman" pitchFamily="18" charset="0"/>
              </a:rPr>
              <a:t>The overall voltage gain of an instrumentation amplifier can be controlled by adjusting the value of resistor </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gain</a:t>
            </a:r>
            <a:r>
              <a:rPr lang="en-US" dirty="0" smtClean="0">
                <a:latin typeface="Times New Roman" pitchFamily="18" charset="0"/>
                <a:cs typeface="Times New Roman" pitchFamily="18" charset="0"/>
              </a:rPr>
              <a:t>.</a:t>
            </a:r>
          </a:p>
          <a:p>
            <a:pPr marL="509588" indent="-509588" algn="just">
              <a:buFont typeface="Wingdings" pitchFamily="2" charset="2"/>
              <a:buChar char="Ø"/>
            </a:pPr>
            <a:r>
              <a:rPr lang="en-US" dirty="0" smtClean="0">
                <a:latin typeface="Times New Roman" pitchFamily="18" charset="0"/>
                <a:cs typeface="Times New Roman" pitchFamily="18" charset="0"/>
              </a:rPr>
              <a:t>The common mode signal attenuation for the instrumentation amplifier is provided by the difference amplifier.</a:t>
            </a:r>
            <a:endParaRPr lang="en-US" dirty="0">
              <a:latin typeface="Times New Roman" pitchFamily="18" charset="0"/>
              <a:cs typeface="Times New Roman" pitchFamily="18" charset="0"/>
            </a:endParaRPr>
          </a:p>
        </p:txBody>
      </p:sp>
      <p:sp>
        <p:nvSpPr>
          <p:cNvPr id="6" name="Rectangle 5"/>
          <p:cNvSpPr/>
          <p:nvPr/>
        </p:nvSpPr>
        <p:spPr>
          <a:xfrm>
            <a:off x="0" y="2719948"/>
            <a:ext cx="9144000" cy="40934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b="1" dirty="0" smtClean="0">
                <a:latin typeface="Times New Roman" pitchFamily="18" charset="0"/>
                <a:cs typeface="Times New Roman" pitchFamily="18" charset="0"/>
              </a:rPr>
              <a:t>Advantages of Three Op-amp Instrumentation Amplifier</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a:t>
            </a:r>
            <a:r>
              <a:rPr lang="en-US" sz="2000" dirty="0" smtClean="0">
                <a:latin typeface="Times New Roman" pitchFamily="18" charset="0"/>
                <a:cs typeface="Times New Roman" pitchFamily="18" charset="0"/>
              </a:rPr>
              <a:t> of a three op-amp instrumentation amplifier circuit can be easily varied and controlled by </a:t>
            </a:r>
            <a:r>
              <a:rPr lang="en-US" sz="2000" b="1" dirty="0" smtClean="0">
                <a:latin typeface="Times New Roman" pitchFamily="18" charset="0"/>
                <a:cs typeface="Times New Roman" pitchFamily="18" charset="0"/>
              </a:rPr>
              <a:t>adjusting the value of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dirty="0" smtClean="0">
                <a:latin typeface="Times New Roman" pitchFamily="18" charset="0"/>
                <a:cs typeface="Times New Roman" pitchFamily="18" charset="0"/>
              </a:rPr>
              <a:t> without changing the circuit structure.</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 of the amplifier depends only on the external resistors</a:t>
            </a:r>
            <a:r>
              <a:rPr lang="en-US" sz="2000" dirty="0" smtClean="0">
                <a:latin typeface="Times New Roman" pitchFamily="18" charset="0"/>
                <a:cs typeface="Times New Roman" pitchFamily="18" charset="0"/>
              </a:rPr>
              <a:t> used. Hence, it is easy to set the gain accurately by choosing the resistor values carefully.</a:t>
            </a:r>
          </a:p>
          <a:p>
            <a:pPr marL="342900" indent="-342900" algn="just">
              <a:buFont typeface="+mj-lt"/>
              <a:buAutoNum type="arabicPeriod"/>
            </a:pPr>
            <a:r>
              <a:rPr lang="en-US" sz="2000" dirty="0" smtClean="0">
                <a:latin typeface="Times New Roman" pitchFamily="18" charset="0"/>
                <a:cs typeface="Times New Roman" pitchFamily="18" charset="0"/>
              </a:rPr>
              <a:t>The</a:t>
            </a:r>
            <a:r>
              <a:rPr lang="en-US" sz="2000" b="1" dirty="0" smtClean="0">
                <a:latin typeface="Times New Roman" pitchFamily="18" charset="0"/>
                <a:cs typeface="Times New Roman" pitchFamily="18" charset="0"/>
              </a:rPr>
              <a:t> input impedance </a:t>
            </a:r>
            <a:r>
              <a:rPr lang="en-US" sz="2000" dirty="0" smtClean="0">
                <a:latin typeface="Times New Roman" pitchFamily="18" charset="0"/>
                <a:cs typeface="Times New Roman" pitchFamily="18" charset="0"/>
              </a:rPr>
              <a:t>of the instrumentation amplifier is dependent on the </a:t>
            </a:r>
            <a:r>
              <a:rPr lang="en-US" sz="2000" b="1" dirty="0" smtClean="0">
                <a:latin typeface="Times New Roman" pitchFamily="18" charset="0"/>
                <a:cs typeface="Times New Roman" pitchFamily="18" charset="0"/>
              </a:rPr>
              <a:t>non-inverting amplifier </a:t>
            </a:r>
            <a:r>
              <a:rPr lang="en-US" sz="2000" dirty="0" smtClean="0">
                <a:latin typeface="Times New Roman" pitchFamily="18" charset="0"/>
                <a:cs typeface="Times New Roman" pitchFamily="18" charset="0"/>
              </a:rPr>
              <a:t>circuits in the input stage. The input impedance of a non-inverting amplifier is very high.</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output impedance </a:t>
            </a:r>
            <a:r>
              <a:rPr lang="en-US" sz="2000" dirty="0" smtClean="0">
                <a:latin typeface="Times New Roman" pitchFamily="18" charset="0"/>
                <a:cs typeface="Times New Roman" pitchFamily="18" charset="0"/>
              </a:rPr>
              <a:t>of the instrumentation amplifier is the output impedance of the difference amplifier, which is </a:t>
            </a:r>
            <a:r>
              <a:rPr lang="en-US" sz="2000" b="1" dirty="0" smtClean="0">
                <a:latin typeface="Times New Roman" pitchFamily="18" charset="0"/>
                <a:cs typeface="Times New Roman" pitchFamily="18" charset="0"/>
              </a:rPr>
              <a:t>very low.</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CMRR</a:t>
            </a:r>
            <a:r>
              <a:rPr lang="en-US" sz="2000" dirty="0" smtClean="0">
                <a:latin typeface="Times New Roman" pitchFamily="18" charset="0"/>
                <a:cs typeface="Times New Roman" pitchFamily="18" charset="0"/>
              </a:rPr>
              <a:t> of the op-amp 3 is very </a:t>
            </a:r>
            <a:r>
              <a:rPr lang="en-US" sz="2000" b="1" dirty="0" smtClean="0">
                <a:latin typeface="Times New Roman" pitchFamily="18" charset="0"/>
                <a:cs typeface="Times New Roman" pitchFamily="18" charset="0"/>
              </a:rPr>
              <a:t>high</a:t>
            </a:r>
            <a:r>
              <a:rPr lang="en-US" sz="2000" dirty="0" smtClean="0">
                <a:latin typeface="Times New Roman" pitchFamily="18" charset="0"/>
                <a:cs typeface="Times New Roman" pitchFamily="18" charset="0"/>
              </a:rPr>
              <a:t> and almost all of the common mode signal will be rejected.</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5" name="Rectangle 4"/>
          <p:cNvSpPr/>
          <p:nvPr/>
        </p:nvSpPr>
        <p:spPr>
          <a:xfrm>
            <a:off x="0" y="1430774"/>
            <a:ext cx="9144000" cy="3477875"/>
          </a:xfrm>
          <a:prstGeom prst="rect">
            <a:avLst/>
          </a:prstGeom>
          <a:solidFill>
            <a:schemeClr val="accent6">
              <a:lumMod val="40000"/>
              <a:lumOff val="60000"/>
            </a:schemeClr>
          </a:solidFill>
          <a:ln>
            <a:solidFill>
              <a:schemeClr val="accent6">
                <a:lumMod val="75000"/>
              </a:schemeClr>
            </a:solidFill>
          </a:ln>
        </p:spPr>
        <p:txBody>
          <a:bodyPr wrap="square">
            <a:spAutoFit/>
          </a:bodyPr>
          <a:lstStyle/>
          <a:p>
            <a:pPr algn="just"/>
            <a:r>
              <a:rPr lang="en-US" sz="2000" b="1" dirty="0" smtClean="0">
                <a:latin typeface="Times New Roman" pitchFamily="18" charset="0"/>
                <a:cs typeface="Times New Roman" pitchFamily="18" charset="0"/>
              </a:rPr>
              <a:t>Difference between Operational Amplifier and Instrumentation Amplifier</a:t>
            </a:r>
          </a:p>
          <a:p>
            <a:pPr algn="just"/>
            <a:r>
              <a:rPr lang="en-US" sz="2000" dirty="0" smtClean="0">
                <a:latin typeface="Times New Roman" pitchFamily="18" charset="0"/>
                <a:cs typeface="Times New Roman" pitchFamily="18" charset="0"/>
              </a:rPr>
              <a:t>The key differences between the operational amplifier and instrumentation amplifier include the following.</a:t>
            </a:r>
          </a:p>
          <a:p>
            <a:pPr marL="342900" indent="-342900" algn="just">
              <a:buFont typeface="+mj-lt"/>
              <a:buAutoNum type="arabicPeriod"/>
            </a:pPr>
            <a:r>
              <a:rPr lang="en-US" sz="2000" dirty="0" smtClean="0">
                <a:latin typeface="Times New Roman" pitchFamily="18" charset="0"/>
                <a:cs typeface="Times New Roman" pitchFamily="18" charset="0"/>
              </a:rPr>
              <a:t>An</a:t>
            </a:r>
            <a:r>
              <a:rPr lang="en-US" sz="2000" b="1" dirty="0" smtClean="0">
                <a:latin typeface="Times New Roman" pitchFamily="18" charset="0"/>
                <a:cs typeface="Times New Roman" pitchFamily="18" charset="0"/>
              </a:rPr>
              <a:t> operational amplifier (op-amp)</a:t>
            </a:r>
            <a:r>
              <a:rPr lang="en-US" sz="2000" dirty="0" smtClean="0">
                <a:latin typeface="Times New Roman" pitchFamily="18" charset="0"/>
                <a:cs typeface="Times New Roman" pitchFamily="18" charset="0"/>
              </a:rPr>
              <a:t> is one kind of an integrated circuit</a:t>
            </a:r>
          </a:p>
          <a:p>
            <a:pPr marL="342900" indent="-342900" algn="just">
              <a:buFont typeface="+mj-lt"/>
              <a:buAutoNum type="arabicPeriod"/>
            </a:pPr>
            <a:r>
              <a:rPr lang="en-US" sz="2000" dirty="0" smtClean="0">
                <a:latin typeface="Times New Roman" pitchFamily="18" charset="0"/>
                <a:cs typeface="Times New Roman" pitchFamily="18" charset="0"/>
              </a:rPr>
              <a:t>The instrumentation amplifier is one type of differential amplifier</a:t>
            </a:r>
          </a:p>
          <a:p>
            <a:pPr marL="342900" indent="-342900" algn="just">
              <a:buFont typeface="+mj-lt"/>
              <a:buAutoNum type="arabicPeriod"/>
            </a:pPr>
            <a:r>
              <a:rPr lang="en-US" sz="2000" dirty="0" smtClean="0">
                <a:latin typeface="Times New Roman" pitchFamily="18" charset="0"/>
                <a:cs typeface="Times New Roman" pitchFamily="18" charset="0"/>
              </a:rPr>
              <a:t>Instrumentation amplifier can be built with three operational amplifiers.</a:t>
            </a:r>
          </a:p>
          <a:p>
            <a:pPr marL="342900" indent="-342900" algn="just">
              <a:buFont typeface="+mj-lt"/>
              <a:buAutoNum type="arabicPeriod"/>
            </a:pPr>
            <a:r>
              <a:rPr lang="en-US" sz="2000" dirty="0" smtClean="0">
                <a:latin typeface="Times New Roman" pitchFamily="18" charset="0"/>
                <a:cs typeface="Times New Roman" pitchFamily="18" charset="0"/>
              </a:rPr>
              <a:t>The differential amplifier can be built with a single operational amplifier.</a:t>
            </a:r>
          </a:p>
          <a:p>
            <a:pPr marL="342900" indent="-342900" algn="just">
              <a:buFont typeface="+mj-lt"/>
              <a:buAutoNum type="arabicPeriod"/>
            </a:pPr>
            <a:r>
              <a:rPr lang="en-US" sz="2000" dirty="0" smtClean="0">
                <a:latin typeface="Times New Roman" pitchFamily="18" charset="0"/>
                <a:cs typeface="Times New Roman" pitchFamily="18" charset="0"/>
              </a:rPr>
              <a:t>The output voltage of difference amplifier gets affected because of the mismatch resistors</a:t>
            </a:r>
          </a:p>
          <a:p>
            <a:pPr marL="342900" indent="-342900" algn="just">
              <a:buFont typeface="+mj-lt"/>
              <a:buAutoNum type="arabicPeriod"/>
            </a:pPr>
            <a:r>
              <a:rPr lang="en-US" sz="2000" dirty="0" smtClean="0">
                <a:latin typeface="Times New Roman" pitchFamily="18" charset="0"/>
                <a:cs typeface="Times New Roman" pitchFamily="18" charset="0"/>
              </a:rPr>
              <a:t>Instrumentation amplifier offers gain with a single resistor of its primary phase which does not need a resistor matching.</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2776"/>
            <a:ext cx="4722383"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Transducer Bridge Instrumentation Amplifier</a:t>
            </a:r>
            <a:endParaRPr lang="en-US"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899592"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2483768" y="764704"/>
            <a:ext cx="4715009"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Application of Instrumentation Amplifier</a:t>
            </a:r>
            <a:endParaRPr lang="en-US" sz="2000" b="1" dirty="0">
              <a:latin typeface="Times New Roman" pitchFamily="18" charset="0"/>
              <a:cs typeface="Times New Roman"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0" y="2204864"/>
            <a:ext cx="9144000" cy="4226719"/>
          </a:xfrm>
          <a:prstGeom prst="rect">
            <a:avLst/>
          </a:prstGeom>
          <a:noFill/>
          <a:ln w="9525">
            <a:noFill/>
            <a:miter lim="800000"/>
            <a:headEnd/>
            <a:tailEnd/>
          </a:ln>
        </p:spPr>
      </p:pic>
      <p:sp>
        <p:nvSpPr>
          <p:cNvPr id="8" name="Rectangle 7"/>
          <p:cNvSpPr/>
          <p:nvPr/>
        </p:nvSpPr>
        <p:spPr>
          <a:xfrm>
            <a:off x="539552" y="6444044"/>
            <a:ext cx="8532440" cy="369332"/>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dirty="0" smtClean="0">
                <a:latin typeface="Times New Roman" pitchFamily="18" charset="0"/>
                <a:cs typeface="Times New Roman" pitchFamily="18" charset="0"/>
              </a:rPr>
              <a:t>Ref.: </a:t>
            </a:r>
            <a:r>
              <a:rPr lang="en-US" dirty="0" smtClean="0">
                <a:latin typeface="Times New Roman" pitchFamily="18" charset="0"/>
                <a:cs typeface="Times New Roman" pitchFamily="18" charset="0"/>
                <a:hlinkClick r:id="rId3"/>
              </a:rPr>
              <a:t>https://www.electronicshub.org/instrumentation-amplifier-basics-applications/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836712"/>
            <a:ext cx="7703578" cy="454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02370" y="5624373"/>
            <a:ext cx="698477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b="1" i="1" dirty="0" smtClean="0">
                <a:latin typeface="Times New Roman" pitchFamily="18" charset="0"/>
                <a:cs typeface="Times New Roman" pitchFamily="18" charset="0"/>
              </a:rPr>
              <a:t>Produces a </a:t>
            </a:r>
            <a:r>
              <a:rPr lang="en-US" b="1" i="1" dirty="0">
                <a:latin typeface="Times New Roman" pitchFamily="18" charset="0"/>
                <a:cs typeface="Times New Roman" pitchFamily="18" charset="0"/>
              </a:rPr>
              <a:t>voltage output which is directly proportional to the input voltage’s rate-of-change with respect to time</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2080231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TextBox 4"/>
          <p:cNvSpPr txBox="1"/>
          <p:nvPr/>
        </p:nvSpPr>
        <p:spPr>
          <a:xfrm>
            <a:off x="0" y="1243886"/>
            <a:ext cx="3808030" cy="92333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just"/>
            <a:r>
              <a:rPr lang="en-IN" dirty="0" smtClean="0">
                <a:latin typeface="Times New Roman" pitchFamily="18" charset="0"/>
                <a:cs typeface="Times New Roman" pitchFamily="18" charset="0"/>
              </a:rPr>
              <a:t>Assume it is Ideal Op-Amp, hence,</a:t>
            </a:r>
          </a:p>
          <a:p>
            <a:pPr marL="354013" indent="-354013" algn="just">
              <a:buFont typeface="Arial" pitchFamily="34" charset="0"/>
              <a:buChar char="•"/>
            </a:pPr>
            <a:r>
              <a:rPr lang="en-IN" dirty="0" smtClean="0">
                <a:latin typeface="Times New Roman" pitchFamily="18" charset="0"/>
                <a:cs typeface="Times New Roman" pitchFamily="18" charset="0"/>
              </a:rPr>
              <a:t>Current into the terminals are Zero</a:t>
            </a:r>
          </a:p>
          <a:p>
            <a:pPr marL="354013" indent="-354013" algn="just">
              <a:buFont typeface="Arial" pitchFamily="34" charset="0"/>
              <a:buChar char="•"/>
            </a:pPr>
            <a:r>
              <a:rPr lang="en-IN" dirty="0" smtClean="0">
                <a:latin typeface="Times New Roman" pitchFamily="18" charset="0"/>
                <a:cs typeface="Times New Roman" pitchFamily="18" charset="0"/>
              </a:rPr>
              <a:t>Input differential Voltage </a:t>
            </a:r>
            <a:r>
              <a:rPr lang="en-IN" dirty="0" err="1" smtClean="0">
                <a:latin typeface="Times New Roman" pitchFamily="18" charset="0"/>
                <a:cs typeface="Times New Roman" pitchFamily="18" charset="0"/>
              </a:rPr>
              <a:t>Vd</a:t>
            </a:r>
            <a:r>
              <a:rPr lang="en-IN" dirty="0" smtClean="0">
                <a:latin typeface="Times New Roman" pitchFamily="18" charset="0"/>
                <a:cs typeface="Times New Roman" pitchFamily="18" charset="0"/>
              </a:rPr>
              <a:t> = 0.</a:t>
            </a:r>
            <a:endParaRPr lang="en-IN" dirty="0">
              <a:latin typeface="Times New Roman" pitchFamily="18" charset="0"/>
              <a:cs typeface="Times New Roman" pitchFamily="18" charset="0"/>
            </a:endParaRPr>
          </a:p>
        </p:txBody>
      </p:sp>
      <p:sp>
        <p:nvSpPr>
          <p:cNvPr id="6" name="Rectangle 5"/>
          <p:cNvSpPr/>
          <p:nvPr/>
        </p:nvSpPr>
        <p:spPr>
          <a:xfrm>
            <a:off x="816" y="2870227"/>
            <a:ext cx="8603631"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dirty="0">
                <a:latin typeface="Times New Roman" pitchFamily="18" charset="0"/>
                <a:cs typeface="Times New Roman" pitchFamily="18" charset="0"/>
              </a:rPr>
              <a:t>Since the node voltage of the operational amplifier at its inverting input terminal is zero, the current, i flowing through the capacitor will be given as</a:t>
            </a:r>
            <a:endParaRPr lang="en-IN" dirty="0">
              <a:latin typeface="Times New Roman" pitchFamily="18" charset="0"/>
              <a:cs typeface="Times New Roman" pitchFamily="18" charset="0"/>
            </a:endParaRPr>
          </a:p>
        </p:txBody>
      </p:sp>
      <p:pic>
        <p:nvPicPr>
          <p:cNvPr id="3074" name="Picture 2" descr="op-amp gain equ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57732"/>
            <a:ext cx="3622937" cy="8233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234" y="4725144"/>
            <a:ext cx="8580214"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n-US" dirty="0">
                <a:latin typeface="Times New Roman" pitchFamily="18" charset="0"/>
                <a:cs typeface="Times New Roman" pitchFamily="18" charset="0"/>
              </a:rPr>
              <a:t>The charge on the capacitor equals Capacitance times Voltage across the capacitor</a:t>
            </a:r>
          </a:p>
        </p:txBody>
      </p:sp>
      <p:pic>
        <p:nvPicPr>
          <p:cNvPr id="3076" name="Picture 4" descr="capacitor char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7337" y="5373216"/>
            <a:ext cx="2084743" cy="4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45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980728"/>
            <a:ext cx="3977051"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a:latin typeface="Times New Roman" pitchFamily="18" charset="0"/>
                <a:cs typeface="Times New Roman" pitchFamily="18" charset="0"/>
              </a:rPr>
              <a:t>Thus the rate of change of this charge is:</a:t>
            </a:r>
          </a:p>
        </p:txBody>
      </p:sp>
      <p:pic>
        <p:nvPicPr>
          <p:cNvPr id="4098" name="Picture 2" descr="capacitor rate of cha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412776"/>
            <a:ext cx="2160240" cy="8100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Rectangle 4"/>
          <p:cNvSpPr/>
          <p:nvPr/>
        </p:nvSpPr>
        <p:spPr>
          <a:xfrm>
            <a:off x="-36512" y="2267580"/>
            <a:ext cx="3526543"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a:latin typeface="Times New Roman" pitchFamily="18" charset="0"/>
                <a:cs typeface="Times New Roman" pitchFamily="18" charset="0"/>
              </a:rPr>
              <a:t>but </a:t>
            </a:r>
            <a:r>
              <a:rPr lang="en-US" dirty="0" err="1">
                <a:latin typeface="Times New Roman" pitchFamily="18" charset="0"/>
                <a:cs typeface="Times New Roman" pitchFamily="18" charset="0"/>
              </a:rPr>
              <a:t>dQ</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dt</a:t>
            </a:r>
            <a:r>
              <a:rPr lang="en-US" dirty="0">
                <a:latin typeface="Times New Roman" pitchFamily="18" charset="0"/>
                <a:cs typeface="Times New Roman" pitchFamily="18" charset="0"/>
              </a:rPr>
              <a:t> is the capacitor current, </a:t>
            </a:r>
            <a:r>
              <a:rPr lang="en-US" i="1" dirty="0">
                <a:latin typeface="Times New Roman" pitchFamily="18" charset="0"/>
                <a:cs typeface="Times New Roman" pitchFamily="18" charset="0"/>
              </a:rPr>
              <a:t>i</a:t>
            </a:r>
            <a:endParaRPr lang="en-US" dirty="0">
              <a:latin typeface="Times New Roman" pitchFamily="18" charset="0"/>
              <a:cs typeface="Times New Roman" pitchFamily="18" charset="0"/>
            </a:endParaRPr>
          </a:p>
        </p:txBody>
      </p:sp>
      <p:pic>
        <p:nvPicPr>
          <p:cNvPr id="4100" name="Picture 4" descr="op-amp differentiator capacitor cur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2564904"/>
            <a:ext cx="2706298" cy="15841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598" y="4221088"/>
            <a:ext cx="696652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latin typeface="Times New Roman" pitchFamily="18" charset="0"/>
                <a:cs typeface="Times New Roman" pitchFamily="18" charset="0"/>
              </a:rPr>
              <a:t>from which </a:t>
            </a:r>
            <a:r>
              <a:rPr lang="en-US" dirty="0" smtClean="0">
                <a:latin typeface="Times New Roman" pitchFamily="18" charset="0"/>
                <a:cs typeface="Times New Roman" pitchFamily="18" charset="0"/>
              </a:rPr>
              <a:t>an ideal </a:t>
            </a:r>
            <a:r>
              <a:rPr lang="en-US" dirty="0">
                <a:latin typeface="Times New Roman" pitchFamily="18" charset="0"/>
                <a:cs typeface="Times New Roman" pitchFamily="18" charset="0"/>
              </a:rPr>
              <a:t>voltage output for the op-amp differentiator</a:t>
            </a:r>
            <a:endParaRPr lang="en-IN" dirty="0">
              <a:latin typeface="Times New Roman" pitchFamily="18" charset="0"/>
              <a:cs typeface="Times New Roman" pitchFamily="18" charset="0"/>
            </a:endParaRPr>
          </a:p>
        </p:txBody>
      </p:sp>
      <p:pic>
        <p:nvPicPr>
          <p:cNvPr id="4102" name="Picture 6" descr="op-amp differentiator equ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3661" y="4864152"/>
            <a:ext cx="3610687" cy="93610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5932558"/>
            <a:ext cx="856895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err="1">
                <a:latin typeface="Times New Roman" pitchFamily="18" charset="0"/>
                <a:cs typeface="Times New Roman" pitchFamily="18" charset="0"/>
              </a:rPr>
              <a:t>Vout</a:t>
            </a:r>
            <a:r>
              <a:rPr lang="en-US" dirty="0">
                <a:latin typeface="Times New Roman" pitchFamily="18" charset="0"/>
                <a:cs typeface="Times New Roman" pitchFamily="18" charset="0"/>
              </a:rPr>
              <a:t> is a constant –</a:t>
            </a:r>
            <a:r>
              <a:rPr lang="en-US" dirty="0" err="1">
                <a:latin typeface="Times New Roman" pitchFamily="18" charset="0"/>
                <a:cs typeface="Times New Roman" pitchFamily="18" charset="0"/>
              </a:rPr>
              <a:t>Rƒ</a:t>
            </a:r>
            <a:r>
              <a:rPr lang="en-US" dirty="0">
                <a:latin typeface="Times New Roman" pitchFamily="18" charset="0"/>
                <a:cs typeface="Times New Roman" pitchFamily="18" charset="0"/>
              </a:rPr>
              <a:t>*C times the derivative of the input voltage Vin with respect to time. The minus sign (–) indicates a 180</a:t>
            </a:r>
            <a:r>
              <a:rPr lang="en-US" baseline="30000" dirty="0">
                <a:latin typeface="Times New Roman" pitchFamily="18" charset="0"/>
                <a:cs typeface="Times New Roman" pitchFamily="18" charset="0"/>
              </a:rPr>
              <a:t>o</a:t>
            </a:r>
            <a:r>
              <a:rPr lang="en-US" dirty="0">
                <a:latin typeface="Times New Roman" pitchFamily="18" charset="0"/>
                <a:cs typeface="Times New Roman" pitchFamily="18" charset="0"/>
              </a:rPr>
              <a:t> phase shift because the input signal is connected to the inverting input terminal</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828808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pic>
        <p:nvPicPr>
          <p:cNvPr id="5" name="Picture 6" descr="op-amp differentiator equ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859381"/>
            <a:ext cx="2602575" cy="67474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898248"/>
            <a:ext cx="5965544"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Taking Laplace Transform for the above and substitute s = </a:t>
            </a:r>
            <a:r>
              <a:rPr lang="en-US" dirty="0" err="1" smtClean="0">
                <a:latin typeface="Times New Roman" pitchFamily="18" charset="0"/>
                <a:cs typeface="Times New Roman" pitchFamily="18" charset="0"/>
              </a:rPr>
              <a:t>jɷ</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458"/>
          <a:stretch/>
        </p:blipFill>
        <p:spPr bwMode="auto">
          <a:xfrm>
            <a:off x="2473494" y="2420888"/>
            <a:ext cx="4219575" cy="67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7400" y="4437113"/>
            <a:ext cx="1431365"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5301209"/>
            <a:ext cx="33575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6"/>
          <p:cNvGrpSpPr/>
          <p:nvPr/>
        </p:nvGrpSpPr>
        <p:grpSpPr>
          <a:xfrm>
            <a:off x="6118" y="5949280"/>
            <a:ext cx="9144521" cy="424265"/>
            <a:chOff x="6118" y="5949280"/>
            <a:chExt cx="9756603" cy="424265"/>
          </a:xfrm>
        </p:grpSpPr>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8" y="5949280"/>
              <a:ext cx="8532440" cy="4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38558" y="6046732"/>
              <a:ext cx="1224163" cy="32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11" descr="Frequency Response of Ideal Differentiato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270" y="3402154"/>
            <a:ext cx="2607514" cy="23861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5736" y="3429000"/>
            <a:ext cx="4680520" cy="886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469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8" name="Rectangle 7"/>
          <p:cNvSpPr/>
          <p:nvPr/>
        </p:nvSpPr>
        <p:spPr>
          <a:xfrm>
            <a:off x="3563888" y="755412"/>
            <a:ext cx="130035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b="1" dirty="0" smtClean="0">
                <a:latin typeface="Times New Roman" pitchFamily="18" charset="0"/>
                <a:cs typeface="Times New Roman" pitchFamily="18" charset="0"/>
              </a:rPr>
              <a:t>Drawbacks</a:t>
            </a:r>
            <a:endParaRPr lang="en-IN" b="1" dirty="0">
              <a:latin typeface="Times New Roman" pitchFamily="18" charset="0"/>
              <a:cs typeface="Times New Roman" pitchFamily="18" charset="0"/>
            </a:endParaRPr>
          </a:p>
        </p:txBody>
      </p:sp>
      <p:sp>
        <p:nvSpPr>
          <p:cNvPr id="11" name="Rectangle 10"/>
          <p:cNvSpPr/>
          <p:nvPr/>
        </p:nvSpPr>
        <p:spPr>
          <a:xfrm>
            <a:off x="0" y="1128194"/>
            <a:ext cx="9117134" cy="2169825"/>
          </a:xfrm>
          <a:prstGeom prst="rect">
            <a:avLst/>
          </a:prstGeom>
          <a:solidFill>
            <a:schemeClr val="accent6">
              <a:lumMod val="20000"/>
              <a:lumOff val="80000"/>
            </a:schemeClr>
          </a:solidFill>
          <a:ln>
            <a:solidFill>
              <a:schemeClr val="accent2"/>
            </a:solidFill>
          </a:ln>
        </p:spPr>
        <p:txBody>
          <a:bodyPr wrap="square">
            <a:spAutoFit/>
          </a:bodyPr>
          <a:lstStyle/>
          <a:p>
            <a:pPr algn="just">
              <a:lnSpc>
                <a:spcPct val="150000"/>
              </a:lnSpc>
            </a:pPr>
            <a:r>
              <a:rPr lang="en-US" b="1" dirty="0">
                <a:latin typeface="Times New Roman" pitchFamily="18" charset="0"/>
                <a:cs typeface="Times New Roman" pitchFamily="18" charset="0"/>
              </a:rPr>
              <a:t>Disadvantages of Ideal Differentiator :</a:t>
            </a:r>
            <a:endParaRPr lang="en-US" dirty="0">
              <a:latin typeface="Times New Roman" pitchFamily="18" charset="0"/>
              <a:cs typeface="Times New Roman" pitchFamily="18" charset="0"/>
            </a:endParaRPr>
          </a:p>
          <a:p>
            <a:pPr marL="342900" indent="-342900" algn="just">
              <a:lnSpc>
                <a:spcPct val="150000"/>
              </a:lnSpc>
              <a:buFont typeface="+mj-lt"/>
              <a:buAutoNum type="arabicPeriod"/>
            </a:pPr>
            <a:r>
              <a:rPr lang="en-US" dirty="0">
                <a:latin typeface="Times New Roman" pitchFamily="18" charset="0"/>
                <a:cs typeface="Times New Roman" pitchFamily="18" charset="0"/>
              </a:rPr>
              <a:t>The gain of the differentiator increases as frequency increases. Thus at some high frequency, the differentiator may become </a:t>
            </a:r>
            <a:r>
              <a:rPr lang="en-US" b="1" dirty="0">
                <a:latin typeface="Times New Roman" pitchFamily="18" charset="0"/>
                <a:cs typeface="Times New Roman" pitchFamily="18" charset="0"/>
              </a:rPr>
              <a:t>unstable</a:t>
            </a:r>
            <a:r>
              <a:rPr lang="en-US" dirty="0">
                <a:latin typeface="Times New Roman" pitchFamily="18" charset="0"/>
                <a:cs typeface="Times New Roman" pitchFamily="18" charset="0"/>
              </a:rPr>
              <a:t> and break into </a:t>
            </a:r>
            <a:r>
              <a:rPr lang="en-US" b="1" dirty="0">
                <a:latin typeface="Times New Roman" pitchFamily="18" charset="0"/>
                <a:cs typeface="Times New Roman" pitchFamily="18" charset="0"/>
              </a:rPr>
              <a:t>oscillations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indent="-342900" algn="just">
              <a:lnSpc>
                <a:spcPct val="150000"/>
              </a:lnSpc>
              <a:buFont typeface="+mj-lt"/>
              <a:buAutoNum type="arabicPeriod"/>
            </a:pPr>
            <a:r>
              <a:rPr lang="en-US" dirty="0">
                <a:latin typeface="Times New Roman" pitchFamily="18" charset="0"/>
                <a:cs typeface="Times New Roman" pitchFamily="18" charset="0"/>
              </a:rPr>
              <a:t>Also, the input impedance decreases as frequency increases. This makes </a:t>
            </a:r>
            <a:r>
              <a:rPr lang="en-US" b="1" dirty="0">
                <a:latin typeface="Times New Roman" pitchFamily="18" charset="0"/>
                <a:cs typeface="Times New Roman" pitchFamily="18" charset="0"/>
              </a:rPr>
              <a:t>circuit</a:t>
            </a:r>
            <a:r>
              <a:rPr lang="en-US" dirty="0">
                <a:latin typeface="Times New Roman" pitchFamily="18" charset="0"/>
                <a:cs typeface="Times New Roman" pitchFamily="18" charset="0"/>
              </a:rPr>
              <a:t> very much sensitive to the </a:t>
            </a:r>
            <a:r>
              <a:rPr lang="en-US" b="1" dirty="0" smtClean="0">
                <a:latin typeface="Times New Roman" pitchFamily="18" charset="0"/>
                <a:cs typeface="Times New Roman" pitchFamily="18" charset="0"/>
              </a:rPr>
              <a:t>noise</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7179" name="Picture 11" descr="Frequency Response of Ideal Differentia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5523" y="3419912"/>
            <a:ext cx="3757085" cy="343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528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Rectangle 4"/>
          <p:cNvSpPr/>
          <p:nvPr/>
        </p:nvSpPr>
        <p:spPr>
          <a:xfrm>
            <a:off x="3563888" y="1084094"/>
            <a:ext cx="1313245"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b="1" dirty="0">
                <a:latin typeface="Times New Roman" pitchFamily="18" charset="0"/>
                <a:cs typeface="Times New Roman" pitchFamily="18" charset="0"/>
              </a:rPr>
              <a:t>Waveforms</a:t>
            </a:r>
          </a:p>
        </p:txBody>
      </p:sp>
      <p:pic>
        <p:nvPicPr>
          <p:cNvPr id="5122" name="Picture 2" descr="op-amp differentiator output volt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1531161"/>
            <a:ext cx="4003504" cy="521990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electronicshub.org/wp-content/uploads/2015/01/Input-and-output-waveforms-of-differenti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023447"/>
            <a:ext cx="38100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721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611560" y="1916832"/>
            <a:ext cx="7228004" cy="1323439"/>
          </a:xfrm>
          <a:prstGeom prst="rect">
            <a:avLst/>
          </a:prstGeom>
          <a:noFill/>
        </p:spPr>
        <p:txBody>
          <a:bodyPr wrap="none" rtlCol="0">
            <a:spAutoFit/>
          </a:bodyPr>
          <a:lstStyle/>
          <a:p>
            <a:r>
              <a:rPr lang="en-US" sz="2000" dirty="0" smtClean="0">
                <a:latin typeface="Times New Roman" pitchFamily="18" charset="0"/>
                <a:cs typeface="Times New Roman" pitchFamily="18" charset="0"/>
              </a:rPr>
              <a:t>In order to eliminate the </a:t>
            </a:r>
          </a:p>
          <a:p>
            <a:pPr marL="854075" indent="-388938">
              <a:buFont typeface="+mj-lt"/>
              <a:buAutoNum type="arabicPeriod"/>
            </a:pPr>
            <a:r>
              <a:rPr lang="en-US" sz="2000" dirty="0" smtClean="0">
                <a:latin typeface="Times New Roman" pitchFamily="18" charset="0"/>
                <a:cs typeface="Times New Roman" pitchFamily="18" charset="0"/>
              </a:rPr>
              <a:t>Instability and </a:t>
            </a:r>
          </a:p>
          <a:p>
            <a:pPr marL="854075" indent="-388938">
              <a:buFont typeface="+mj-lt"/>
              <a:buAutoNum type="arabicPeriod"/>
            </a:pPr>
            <a:r>
              <a:rPr lang="en-US" sz="2000" dirty="0" smtClean="0">
                <a:latin typeface="Times New Roman" pitchFamily="18" charset="0"/>
                <a:cs typeface="Times New Roman" pitchFamily="18" charset="0"/>
              </a:rPr>
              <a:t>High frequency noise </a:t>
            </a:r>
          </a:p>
          <a:p>
            <a:r>
              <a:rPr lang="en-US" sz="2000" dirty="0" smtClean="0">
                <a:latin typeface="Times New Roman" pitchFamily="18" charset="0"/>
                <a:cs typeface="Times New Roman" pitchFamily="18" charset="0"/>
              </a:rPr>
              <a:t>of the basic Differentiator, the Practical Differentiator has existence.</a:t>
            </a:r>
            <a:endParaRPr lang="en-US" sz="20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570544">
            <a:off x="-25271" y="624048"/>
            <a:ext cx="4028026" cy="66120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800100" lvl="1" indent="-342900">
              <a:lnSpc>
                <a:spcPct val="150000"/>
              </a:lnSpc>
              <a:buFont typeface="+mj-lt"/>
              <a:buAutoNum type="arabicPeriod"/>
            </a:pPr>
            <a:r>
              <a:rPr lang="en-IN" sz="2800" b="1" dirty="0">
                <a:latin typeface="Times New Roman" pitchFamily="18" charset="0"/>
                <a:cs typeface="Times New Roman" pitchFamily="18" charset="0"/>
              </a:rPr>
              <a:t>Linear Applications</a:t>
            </a:r>
          </a:p>
        </p:txBody>
      </p:sp>
      <p:sp>
        <p:nvSpPr>
          <p:cNvPr id="5" name="Rectangle 4"/>
          <p:cNvSpPr/>
          <p:nvPr/>
        </p:nvSpPr>
        <p:spPr>
          <a:xfrm>
            <a:off x="2286000" y="1842666"/>
            <a:ext cx="4572000" cy="452431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a:pPr>
            <a:r>
              <a:rPr lang="en-IN" sz="2400" dirty="0" smtClean="0">
                <a:latin typeface="Times New Roman" pitchFamily="18" charset="0"/>
                <a:cs typeface="Times New Roman" pitchFamily="18" charset="0"/>
              </a:rPr>
              <a:t>Addition</a:t>
            </a:r>
          </a:p>
          <a:p>
            <a:pPr marL="342900" indent="-342900">
              <a:buFont typeface="+mj-lt"/>
              <a:buAutoNum type="arabicPeriod"/>
            </a:pPr>
            <a:r>
              <a:rPr lang="en-IN" sz="2400" dirty="0" smtClean="0">
                <a:latin typeface="Times New Roman" pitchFamily="18" charset="0"/>
                <a:cs typeface="Times New Roman" pitchFamily="18" charset="0"/>
              </a:rPr>
              <a:t>Subtraction</a:t>
            </a:r>
          </a:p>
          <a:p>
            <a:pPr marL="342900" indent="-342900">
              <a:buFont typeface="+mj-lt"/>
              <a:buAutoNum type="arabicPeriod"/>
            </a:pPr>
            <a:r>
              <a:rPr lang="en-IN" sz="2400" dirty="0" smtClean="0">
                <a:latin typeface="Times New Roman" pitchFamily="18" charset="0"/>
                <a:cs typeface="Times New Roman" pitchFamily="18" charset="0"/>
              </a:rPr>
              <a:t>Multiplication</a:t>
            </a:r>
          </a:p>
          <a:p>
            <a:pPr marL="342900" indent="-342900">
              <a:buFont typeface="+mj-lt"/>
              <a:buAutoNum type="arabicPeriod"/>
            </a:pPr>
            <a:r>
              <a:rPr lang="en-IN" sz="2400" dirty="0" smtClean="0">
                <a:latin typeface="Times New Roman" pitchFamily="18" charset="0"/>
                <a:cs typeface="Times New Roman" pitchFamily="18" charset="0"/>
              </a:rPr>
              <a:t>Current to Voltage and Voltage to current conversion</a:t>
            </a:r>
          </a:p>
          <a:p>
            <a:pPr marL="342900" indent="-342900">
              <a:buFont typeface="+mj-lt"/>
              <a:buAutoNum type="arabicPeriod"/>
            </a:pPr>
            <a:r>
              <a:rPr lang="en-IN" sz="2400" dirty="0" smtClean="0">
                <a:latin typeface="Times New Roman" pitchFamily="18" charset="0"/>
                <a:cs typeface="Times New Roman" pitchFamily="18" charset="0"/>
              </a:rPr>
              <a:t>Integration</a:t>
            </a:r>
          </a:p>
          <a:p>
            <a:pPr marL="342900" indent="-342900">
              <a:buFont typeface="+mj-lt"/>
              <a:buAutoNum type="arabicPeriod"/>
            </a:pPr>
            <a:r>
              <a:rPr lang="en-IN" sz="2400" dirty="0" smtClean="0">
                <a:latin typeface="Times New Roman" pitchFamily="18" charset="0"/>
                <a:cs typeface="Times New Roman" pitchFamily="18" charset="0"/>
              </a:rPr>
              <a:t>Differentiation</a:t>
            </a:r>
          </a:p>
          <a:p>
            <a:pPr marL="342900" indent="-342900">
              <a:buFont typeface="+mj-lt"/>
              <a:buAutoNum type="arabicPeriod"/>
            </a:pPr>
            <a:r>
              <a:rPr lang="en-IN" sz="2400" dirty="0" smtClean="0">
                <a:latin typeface="Times New Roman" pitchFamily="18" charset="0"/>
                <a:cs typeface="Times New Roman" pitchFamily="18" charset="0"/>
              </a:rPr>
              <a:t>Active Filters</a:t>
            </a:r>
          </a:p>
          <a:p>
            <a:pPr marL="342900" indent="-342900">
              <a:buFont typeface="+mj-lt"/>
              <a:buAutoNum type="arabicPeriod"/>
            </a:pPr>
            <a:r>
              <a:rPr lang="en-IN" sz="2400" dirty="0" smtClean="0">
                <a:latin typeface="Times New Roman" pitchFamily="18" charset="0"/>
                <a:cs typeface="Times New Roman" pitchFamily="18" charset="0"/>
              </a:rPr>
              <a:t>Comparators</a:t>
            </a:r>
          </a:p>
          <a:p>
            <a:pPr marL="342900" indent="-342900">
              <a:buFont typeface="+mj-lt"/>
              <a:buAutoNum type="arabicPeriod"/>
            </a:pPr>
            <a:r>
              <a:rPr lang="en-IN" sz="2400" dirty="0" smtClean="0">
                <a:latin typeface="Times New Roman" pitchFamily="18" charset="0"/>
                <a:cs typeface="Times New Roman" pitchFamily="18" charset="0"/>
              </a:rPr>
              <a:t>Schmitt trigger</a:t>
            </a:r>
          </a:p>
          <a:p>
            <a:pPr marL="342900" indent="-342900">
              <a:buFont typeface="+mj-lt"/>
              <a:buAutoNum type="arabicPeriod"/>
            </a:pPr>
            <a:r>
              <a:rPr lang="en-IN" sz="2400" dirty="0" smtClean="0">
                <a:latin typeface="Times New Roman" pitchFamily="18" charset="0"/>
                <a:cs typeface="Times New Roman" pitchFamily="18" charset="0"/>
              </a:rPr>
              <a:t> Instrumentation Amplifier </a:t>
            </a:r>
          </a:p>
          <a:p>
            <a:pPr marL="342900" indent="-342900">
              <a:buFont typeface="+mj-lt"/>
              <a:buAutoNum type="arabicPeriod"/>
            </a:pPr>
            <a:r>
              <a:rPr lang="en-IN" sz="2400" dirty="0" smtClean="0">
                <a:latin typeface="Times New Roman" pitchFamily="18" charset="0"/>
                <a:cs typeface="Times New Roman" pitchFamily="18" charset="0"/>
              </a:rPr>
              <a:t> F to V converter</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0054619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cstate="print"/>
          <a:srcRect/>
          <a:stretch>
            <a:fillRect/>
          </a:stretch>
        </p:blipFill>
        <p:spPr bwMode="auto">
          <a:xfrm>
            <a:off x="17884" y="1048486"/>
            <a:ext cx="9090620" cy="5476858"/>
          </a:xfrm>
          <a:prstGeom prst="rect">
            <a:avLst/>
          </a:prstGeom>
          <a:noFill/>
          <a:ln w="9525">
            <a:noFill/>
            <a:miter lim="800000"/>
            <a:headEnd/>
            <a:tailEnd/>
          </a:ln>
        </p:spPr>
      </p:pic>
      <p:sp>
        <p:nvSpPr>
          <p:cNvPr id="3"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Tree>
    <p:extLst>
      <p:ext uri="{BB962C8B-B14F-4D97-AF65-F5344CB8AC3E}">
        <p14:creationId xmlns:p14="http://schemas.microsoft.com/office/powerpoint/2010/main" val="645462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0" y="980728"/>
            <a:ext cx="5388463" cy="646331"/>
          </a:xfrm>
          <a:prstGeom prst="rect">
            <a:avLst/>
          </a:prstGeom>
          <a:noFill/>
        </p:spPr>
        <p:txBody>
          <a:bodyPr wrap="none" rtlCol="0">
            <a:spAutoFit/>
          </a:bodyPr>
          <a:lstStyle/>
          <a:p>
            <a:r>
              <a:rPr lang="en-US" dirty="0" smtClean="0">
                <a:latin typeface="Times New Roman" pitchFamily="18" charset="0"/>
                <a:cs typeface="Times New Roman" pitchFamily="18" charset="0"/>
              </a:rPr>
              <a:t>The above circuit is similar to Non-Inverting Amplifier, </a:t>
            </a:r>
          </a:p>
          <a:p>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6" name="TextBox 5"/>
          <p:cNvSpPr txBox="1"/>
          <p:nvPr/>
        </p:nvSpPr>
        <p:spPr>
          <a:xfrm>
            <a:off x="6900565" y="1268760"/>
            <a:ext cx="2243435" cy="175432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latin typeface="Times New Roman" pitchFamily="18" charset="0"/>
                <a:cs typeface="Times New Roman" pitchFamily="18" charset="0"/>
              </a:rPr>
              <a:t>Remember:</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Laplace Transform of,</a:t>
            </a:r>
          </a:p>
          <a:p>
            <a:endParaRPr lang="en-US" dirty="0" smtClean="0">
              <a:latin typeface="Times New Roman" pitchFamily="18" charset="0"/>
              <a:cs typeface="Times New Roman" pitchFamily="18" charset="0"/>
            </a:endParaRPr>
          </a:p>
          <a:p>
            <a:pPr marL="288925" indent="-288925">
              <a:buFont typeface="Wingdings" pitchFamily="2" charset="2"/>
              <a:buChar char="Ø"/>
            </a:pPr>
            <a:r>
              <a:rPr lang="en-US" dirty="0" smtClean="0">
                <a:latin typeface="Times New Roman" pitchFamily="18" charset="0"/>
                <a:cs typeface="Times New Roman" pitchFamily="18" charset="0"/>
              </a:rPr>
              <a:t>R  = R</a:t>
            </a:r>
          </a:p>
          <a:p>
            <a:pPr marL="288925" indent="-288925">
              <a:buFont typeface="Wingdings" pitchFamily="2" charset="2"/>
              <a:buChar char="Ø"/>
            </a:pPr>
            <a:r>
              <a:rPr lang="en-US" dirty="0" err="1" smtClean="0">
                <a:latin typeface="Times New Roman" pitchFamily="18" charset="0"/>
                <a:cs typeface="Times New Roman" pitchFamily="18" charset="0"/>
              </a:rPr>
              <a:t>Cd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1/</a:t>
            </a:r>
            <a:r>
              <a:rPr lang="en-US" dirty="0" err="1" smtClean="0">
                <a:latin typeface="Times New Roman" pitchFamily="18" charset="0"/>
                <a:cs typeface="Times New Roman" pitchFamily="18" charset="0"/>
              </a:rPr>
              <a:t>sC</a:t>
            </a:r>
            <a:endParaRPr lang="en-US" dirty="0">
              <a:latin typeface="Times New Roman" pitchFamily="18" charset="0"/>
              <a:cs typeface="Times New Roman" pitchFamily="18" charset="0"/>
            </a:endParaRPr>
          </a:p>
        </p:txBody>
      </p:sp>
      <p:sp>
        <p:nvSpPr>
          <p:cNvPr id="7" name="TextBox 6"/>
          <p:cNvSpPr txBox="1"/>
          <p:nvPr/>
        </p:nvSpPr>
        <p:spPr>
          <a:xfrm>
            <a:off x="755576" y="1844824"/>
            <a:ext cx="4822154" cy="923330"/>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Parallel Combination of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Series Combination of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611560" y="2996952"/>
            <a:ext cx="5647700" cy="7386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Rf</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+(1/</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Z</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 (3)</a:t>
            </a:r>
            <a:endParaRPr lang="en-US" dirty="0">
              <a:latin typeface="Times New Roman" pitchFamily="18" charset="0"/>
              <a:cs typeface="Times New Roman" pitchFamily="18" charset="0"/>
            </a:endParaRPr>
          </a:p>
        </p:txBody>
      </p:sp>
      <p:sp>
        <p:nvSpPr>
          <p:cNvPr id="9" name="Rectangle 8"/>
          <p:cNvSpPr/>
          <p:nvPr/>
        </p:nvSpPr>
        <p:spPr>
          <a:xfrm>
            <a:off x="611560" y="3933056"/>
            <a:ext cx="5724644"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2400" b="1" dirty="0" smtClean="0">
                <a:latin typeface="Times New Roman" pitchFamily="18" charset="0"/>
                <a:cs typeface="Times New Roman" pitchFamily="18" charset="0"/>
              </a:rPr>
              <a:t>Z</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(1/sC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s)/sC</a:t>
            </a:r>
            <a:r>
              <a:rPr lang="en-US" sz="2400" b="1"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(4)	</a:t>
            </a:r>
            <a:endParaRPr lang="en-US" dirty="0">
              <a:latin typeface="Times New Roman" pitchFamily="18" charset="0"/>
              <a:cs typeface="Times New Roman" pitchFamily="18" charset="0"/>
            </a:endParaRPr>
          </a:p>
        </p:txBody>
      </p:sp>
      <p:sp>
        <p:nvSpPr>
          <p:cNvPr id="10" name="Rectangle 9"/>
          <p:cNvSpPr/>
          <p:nvPr/>
        </p:nvSpPr>
        <p:spPr>
          <a:xfrm>
            <a:off x="0" y="4653136"/>
            <a:ext cx="3480055" cy="369332"/>
          </a:xfrm>
          <a:prstGeom prst="rect">
            <a:avLst/>
          </a:prstGeom>
        </p:spPr>
        <p:txBody>
          <a:bodyPr wrap="none">
            <a:spAutoFit/>
          </a:bodyPr>
          <a:lstStyle/>
          <a:p>
            <a:r>
              <a:rPr lang="en-US" dirty="0" smtClean="0">
                <a:latin typeface="Times New Roman" pitchFamily="18" charset="0"/>
                <a:cs typeface="Times New Roman" pitchFamily="18" charset="0"/>
              </a:rPr>
              <a:t>Sub. (3) and (4) in eqn. (1), we get, </a:t>
            </a:r>
            <a:endParaRPr lang="en-US" dirty="0">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2" cstate="print"/>
          <a:srcRect/>
          <a:stretch>
            <a:fillRect/>
          </a:stretch>
        </p:blipFill>
        <p:spPr bwMode="auto">
          <a:xfrm>
            <a:off x="1115616" y="5301208"/>
            <a:ext cx="6901458" cy="1439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8036004" y="5877272"/>
            <a:ext cx="1107996" cy="400110"/>
          </a:xfrm>
          <a:prstGeom prst="rect">
            <a:avLst/>
          </a:prstGeom>
        </p:spPr>
        <p:txBody>
          <a:bodyPr wrap="none">
            <a:spAutoFit/>
          </a:bodyPr>
          <a:lstStyle/>
          <a:p>
            <a:r>
              <a:rPr lang="en-US" sz="2000" dirty="0" smtClean="0">
                <a:latin typeface="Times New Roman" pitchFamily="18" charset="0"/>
                <a:cs typeface="Times New Roman" pitchFamily="18" charset="0"/>
              </a:rPr>
              <a:t>------ (5)	</a:t>
            </a:r>
            <a:endParaRPr lang="en-US" sz="20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Rectangle 4"/>
          <p:cNvSpPr/>
          <p:nvPr/>
        </p:nvSpPr>
        <p:spPr>
          <a:xfrm>
            <a:off x="0" y="1124744"/>
            <a:ext cx="3815468" cy="369332"/>
          </a:xfrm>
          <a:prstGeom prst="rect">
            <a:avLst/>
          </a:prstGeom>
        </p:spPr>
        <p:txBody>
          <a:bodyPr wrap="none">
            <a:spAutoFit/>
          </a:bodyPr>
          <a:lstStyle/>
          <a:p>
            <a:r>
              <a:rPr lang="en-US" dirty="0" smtClean="0">
                <a:latin typeface="Times New Roman" pitchFamily="18" charset="0"/>
                <a:cs typeface="Times New Roman" pitchFamily="18" charset="0"/>
              </a:rPr>
              <a:t>Sub.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in eqn. (5), we get, </a:t>
            </a:r>
            <a:endParaRPr lang="en-US" dirty="0">
              <a:latin typeface="Times New Roman" pitchFamily="18" charset="0"/>
              <a:cs typeface="Times New Roman" pitchFamily="18" charset="0"/>
            </a:endParaRPr>
          </a:p>
        </p:txBody>
      </p:sp>
      <p:pic>
        <p:nvPicPr>
          <p:cNvPr id="79874" name="Picture 2"/>
          <p:cNvPicPr>
            <a:picLocks noChangeAspect="1" noChangeArrowheads="1"/>
          </p:cNvPicPr>
          <p:nvPr/>
        </p:nvPicPr>
        <p:blipFill>
          <a:blip r:embed="rId2" cstate="print"/>
          <a:srcRect/>
          <a:stretch>
            <a:fillRect/>
          </a:stretch>
        </p:blipFill>
        <p:spPr bwMode="auto">
          <a:xfrm>
            <a:off x="2051720" y="1844824"/>
            <a:ext cx="3076575"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5508104" y="2132856"/>
            <a:ext cx="1107996" cy="369332"/>
          </a:xfrm>
          <a:prstGeom prst="rect">
            <a:avLst/>
          </a:prstGeom>
        </p:spPr>
        <p:txBody>
          <a:bodyPr wrap="none">
            <a:spAutoFit/>
          </a:bodyPr>
          <a:lstStyle/>
          <a:p>
            <a:r>
              <a:rPr lang="en-US" dirty="0" smtClean="0">
                <a:latin typeface="Times New Roman" pitchFamily="18" charset="0"/>
                <a:cs typeface="Times New Roman" pitchFamily="18" charset="0"/>
              </a:rPr>
              <a:t>------ (6)	</a:t>
            </a:r>
            <a:endParaRPr lang="en-US" dirty="0">
              <a:latin typeface="Times New Roman" pitchFamily="18" charset="0"/>
              <a:cs typeface="Times New Roman" pitchFamily="18" charset="0"/>
            </a:endParaRPr>
          </a:p>
        </p:txBody>
      </p:sp>
      <p:sp>
        <p:nvSpPr>
          <p:cNvPr id="8" name="Rectangle 7"/>
          <p:cNvSpPr/>
          <p:nvPr/>
        </p:nvSpPr>
        <p:spPr>
          <a:xfrm>
            <a:off x="36452" y="3356992"/>
            <a:ext cx="4269117" cy="369332"/>
          </a:xfrm>
          <a:prstGeom prst="rect">
            <a:avLst/>
          </a:prstGeom>
        </p:spPr>
        <p:txBody>
          <a:bodyPr wrap="none">
            <a:spAutoFit/>
          </a:bodyPr>
          <a:lstStyle/>
          <a:p>
            <a:r>
              <a:rPr lang="en-US" dirty="0" smtClean="0">
                <a:latin typeface="Times New Roman" pitchFamily="18" charset="0"/>
                <a:cs typeface="Times New Roman" pitchFamily="18" charset="0"/>
              </a:rPr>
              <a:t>Sub. s = 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and </a:t>
            </a:r>
            <a:r>
              <a:rPr lang="el-GR" dirty="0" smtClean="0">
                <a:latin typeface="Times New Roman" pitchFamily="18" charset="0"/>
                <a:cs typeface="Times New Roman" pitchFamily="18" charset="0"/>
              </a:rPr>
              <a:t>ω </a:t>
            </a:r>
            <a:r>
              <a:rPr lang="en-US" dirty="0" smtClean="0">
                <a:latin typeface="Times New Roman" pitchFamily="18" charset="0"/>
                <a:cs typeface="Times New Roman" pitchFamily="18" charset="0"/>
              </a:rPr>
              <a:t>= 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f in eqn. (6), we get, </a:t>
            </a:r>
            <a:endParaRPr lang="en-US" dirty="0">
              <a:latin typeface="Times New Roman" pitchFamily="18" charset="0"/>
              <a:cs typeface="Times New Roman" pitchFamily="18" charset="0"/>
            </a:endParaRPr>
          </a:p>
        </p:txBody>
      </p:sp>
      <p:pic>
        <p:nvPicPr>
          <p:cNvPr id="79875" name="Picture 3"/>
          <p:cNvPicPr>
            <a:picLocks noChangeAspect="1" noChangeArrowheads="1"/>
          </p:cNvPicPr>
          <p:nvPr/>
        </p:nvPicPr>
        <p:blipFill>
          <a:blip r:embed="rId3" cstate="print"/>
          <a:srcRect/>
          <a:stretch>
            <a:fillRect/>
          </a:stretch>
        </p:blipFill>
        <p:spPr bwMode="auto">
          <a:xfrm>
            <a:off x="2051720" y="3933056"/>
            <a:ext cx="5278785" cy="1500500"/>
          </a:xfrm>
          <a:prstGeom prst="rect">
            <a:avLst/>
          </a:prstGeom>
          <a:noFill/>
          <a:ln w="9525">
            <a:noFill/>
            <a:miter lim="800000"/>
            <a:headEnd/>
            <a:tailEnd/>
          </a:ln>
        </p:spPr>
      </p:pic>
      <p:sp>
        <p:nvSpPr>
          <p:cNvPr id="10" name="Rectangle 9"/>
          <p:cNvSpPr/>
          <p:nvPr/>
        </p:nvSpPr>
        <p:spPr>
          <a:xfrm>
            <a:off x="7524328" y="4365104"/>
            <a:ext cx="1107996" cy="369332"/>
          </a:xfrm>
          <a:prstGeom prst="rect">
            <a:avLst/>
          </a:prstGeom>
        </p:spPr>
        <p:txBody>
          <a:bodyPr wrap="none">
            <a:spAutoFit/>
          </a:bodyPr>
          <a:lstStyle/>
          <a:p>
            <a:r>
              <a:rPr lang="en-US" dirty="0" smtClean="0">
                <a:latin typeface="Times New Roman" pitchFamily="18" charset="0"/>
                <a:cs typeface="Times New Roman" pitchFamily="18" charset="0"/>
              </a:rPr>
              <a:t>------ (7)	</a:t>
            </a:r>
            <a:endParaRPr lang="en-US" dirty="0">
              <a:latin typeface="Times New Roman" pitchFamily="18" charset="0"/>
              <a:cs typeface="Times New Roman" pitchFamily="18" charset="0"/>
            </a:endParaRPr>
          </a:p>
        </p:txBody>
      </p:sp>
      <p:pic>
        <p:nvPicPr>
          <p:cNvPr id="79876" name="Picture 4"/>
          <p:cNvPicPr>
            <a:picLocks noChangeAspect="1" noChangeArrowheads="1"/>
          </p:cNvPicPr>
          <p:nvPr/>
        </p:nvPicPr>
        <p:blipFill>
          <a:blip r:embed="rId4" cstate="print"/>
          <a:srcRect/>
          <a:stretch>
            <a:fillRect/>
          </a:stretch>
        </p:blipFill>
        <p:spPr bwMode="auto">
          <a:xfrm>
            <a:off x="5940152" y="5373217"/>
            <a:ext cx="3203848" cy="508039"/>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68760"/>
            <a:ext cx="6480720" cy="369332"/>
          </a:xfrm>
          <a:prstGeom prst="rect">
            <a:avLst/>
          </a:prstGeom>
        </p:spPr>
        <p:txBody>
          <a:bodyPr wrap="square">
            <a:spAutoFit/>
          </a:bodyPr>
          <a:lstStyle/>
          <a:p>
            <a:r>
              <a:rPr lang="en-US" dirty="0" smtClean="0">
                <a:latin typeface="Times New Roman" pitchFamily="18" charset="0"/>
                <a:cs typeface="Times New Roman" pitchFamily="18" charset="0"/>
              </a:rPr>
              <a:t>Substituting the values of frequencies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 the gain A is</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pic>
        <p:nvPicPr>
          <p:cNvPr id="80899" name="Picture 3"/>
          <p:cNvPicPr>
            <a:picLocks noChangeAspect="1" noChangeArrowheads="1"/>
          </p:cNvPicPr>
          <p:nvPr/>
        </p:nvPicPr>
        <p:blipFill>
          <a:blip r:embed="rId2" cstate="print"/>
          <a:srcRect/>
          <a:stretch>
            <a:fillRect/>
          </a:stretch>
        </p:blipFill>
        <p:spPr bwMode="auto">
          <a:xfrm>
            <a:off x="2637746" y="1772816"/>
            <a:ext cx="2999122" cy="338437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683568" y="1196752"/>
            <a:ext cx="7355160" cy="5397189"/>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Rectangle 4"/>
          <p:cNvSpPr/>
          <p:nvPr/>
        </p:nvSpPr>
        <p:spPr>
          <a:xfrm>
            <a:off x="0" y="1124744"/>
            <a:ext cx="5386539" cy="1477328"/>
          </a:xfrm>
          <a:prstGeom prst="rect">
            <a:avLst/>
          </a:prstGeom>
          <a:solidFill>
            <a:schemeClr val="accent6">
              <a:lumMod val="20000"/>
              <a:lumOff val="80000"/>
            </a:schemeClr>
          </a:solidFill>
          <a:ln>
            <a:solidFill>
              <a:schemeClr val="accent2"/>
            </a:solidFill>
          </a:ln>
        </p:spPr>
        <p:txBody>
          <a:bodyPr wrap="none">
            <a:spAutoFit/>
          </a:bodyPr>
          <a:lstStyle/>
          <a:p>
            <a:r>
              <a:rPr lang="en-US" dirty="0" smtClean="0">
                <a:latin typeface="Times New Roman" pitchFamily="18" charset="0"/>
                <a:cs typeface="Times New Roman" pitchFamily="18" charset="0"/>
              </a:rPr>
              <a:t>From the above frequency response, </a:t>
            </a:r>
          </a:p>
          <a:p>
            <a:pPr marL="749300" indent="-284163">
              <a:buFont typeface="Wingdings" pitchFamily="2" charset="2"/>
              <a:buChar char="ü"/>
            </a:pPr>
            <a:r>
              <a:rPr lang="en-US" dirty="0" smtClean="0">
                <a:latin typeface="Times New Roman" pitchFamily="18" charset="0"/>
                <a:cs typeface="Times New Roman" pitchFamily="18" charset="0"/>
              </a:rPr>
              <a:t>f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the gain A is increasing at 20dB/decade.</a:t>
            </a:r>
          </a:p>
          <a:p>
            <a:pPr marL="749300" indent="-284163">
              <a:buFont typeface="Wingdings" pitchFamily="2" charset="2"/>
              <a:buChar char="ü"/>
            </a:pPr>
            <a:r>
              <a:rPr lang="en-US" dirty="0" smtClean="0">
                <a:latin typeface="Times New Roman" pitchFamily="18" charset="0"/>
                <a:cs typeface="Times New Roman" pitchFamily="18" charset="0"/>
              </a:rPr>
              <a:t>f  &gt;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the gain A is decreasing at 20dB/decade.</a:t>
            </a:r>
          </a:p>
          <a:p>
            <a:pPr marL="1663700" lvl="3" indent="-292100">
              <a:buFont typeface="Arial" pitchFamily="34" charset="0"/>
              <a:buChar char="•"/>
            </a:pPr>
            <a:r>
              <a:rPr lang="en-US" dirty="0" smtClean="0">
                <a:latin typeface="Times New Roman" pitchFamily="18" charset="0"/>
                <a:cs typeface="Times New Roman" pitchFamily="18" charset="0"/>
              </a:rPr>
              <a:t>It is due to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&amp;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
        <p:nvSpPr>
          <p:cNvPr id="6" name="Rectangle 5"/>
          <p:cNvSpPr/>
          <p:nvPr/>
        </p:nvSpPr>
        <p:spPr>
          <a:xfrm>
            <a:off x="899592" y="2708920"/>
            <a:ext cx="6930102" cy="923330"/>
          </a:xfrm>
          <a:prstGeom prst="rect">
            <a:avLst/>
          </a:prstGeom>
          <a:solidFill>
            <a:schemeClr val="accent3">
              <a:lumMod val="20000"/>
              <a:lumOff val="80000"/>
            </a:schemeClr>
          </a:solidFill>
          <a:ln>
            <a:solidFill>
              <a:schemeClr val="accent1"/>
            </a:solidFill>
          </a:ln>
        </p:spPr>
        <p:txBody>
          <a:bodyPr wrap="none">
            <a:spAutoFit/>
          </a:bodyPr>
          <a:lstStyle/>
          <a:p>
            <a:r>
              <a:rPr lang="en-US" dirty="0" smtClean="0">
                <a:latin typeface="Times New Roman" pitchFamily="18" charset="0"/>
                <a:cs typeface="Times New Roman" pitchFamily="18" charset="0"/>
              </a:rPr>
              <a:t>For a good differentiator,</a:t>
            </a:r>
          </a:p>
          <a:p>
            <a:pPr marL="792163" indent="-342900">
              <a:buFont typeface="+mj-lt"/>
              <a:buAutoNum type="arabicPeriod"/>
            </a:pP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fc</a:t>
            </a:r>
            <a:r>
              <a:rPr lang="en-US" dirty="0" smtClean="0">
                <a:latin typeface="Times New Roman" pitchFamily="18" charset="0"/>
                <a:cs typeface="Times New Roman" pitchFamily="18" charset="0"/>
              </a:rPr>
              <a:t> is unity gain-bandwidth of op-amp in Open loop.</a:t>
            </a:r>
            <a:endParaRPr lang="en-US" baseline="-25000" dirty="0" smtClean="0">
              <a:latin typeface="Times New Roman" pitchFamily="18" charset="0"/>
              <a:cs typeface="Times New Roman" pitchFamily="18" charset="0"/>
            </a:endParaRPr>
          </a:p>
          <a:p>
            <a:pPr marL="792163" indent="-342900">
              <a:buFont typeface="+mj-lt"/>
              <a:buAutoNum type="arabicPeriod"/>
            </a:pPr>
            <a:r>
              <a:rPr lang="en-US" dirty="0" smtClean="0">
                <a:latin typeface="Times New Roman" pitchFamily="18" charset="0"/>
                <a:cs typeface="Times New Roman" pitchFamily="18" charset="0"/>
              </a:rPr>
              <a:t>T &gt; R</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p>
        </p:txBody>
      </p:sp>
      <p:sp>
        <p:nvSpPr>
          <p:cNvPr id="7" name="Rectangle 6"/>
          <p:cNvSpPr/>
          <p:nvPr/>
        </p:nvSpPr>
        <p:spPr>
          <a:xfrm>
            <a:off x="755576" y="4149080"/>
            <a:ext cx="6336704" cy="369332"/>
          </a:xfrm>
          <a:prstGeom prst="rect">
            <a:avLst/>
          </a:prstGeom>
          <a:solidFill>
            <a:schemeClr val="bg2"/>
          </a:solidFill>
          <a:ln>
            <a:solidFill>
              <a:schemeClr val="tx1"/>
            </a:solidFill>
          </a:ln>
        </p:spPr>
        <p:txBody>
          <a:bodyPr wrap="square">
            <a:spAutoFit/>
          </a:bodyPr>
          <a:lstStyle/>
          <a:p>
            <a:pPr marL="0" lvl="3"/>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&gt;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&amp;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then it becomes basic Differentiator.</a:t>
            </a:r>
          </a:p>
        </p:txBody>
      </p:sp>
      <p:pic>
        <p:nvPicPr>
          <p:cNvPr id="115715" name="Picture 3"/>
          <p:cNvPicPr>
            <a:picLocks noChangeAspect="1" noChangeArrowheads="1"/>
          </p:cNvPicPr>
          <p:nvPr/>
        </p:nvPicPr>
        <p:blipFill>
          <a:blip r:embed="rId2" cstate="print"/>
          <a:srcRect/>
          <a:stretch>
            <a:fillRect/>
          </a:stretch>
        </p:blipFill>
        <p:spPr bwMode="auto">
          <a:xfrm>
            <a:off x="0" y="4941167"/>
            <a:ext cx="9174486"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5778" name="Picture 2"/>
          <p:cNvPicPr>
            <a:picLocks noChangeAspect="1" noChangeArrowheads="1"/>
          </p:cNvPicPr>
          <p:nvPr/>
        </p:nvPicPr>
        <p:blipFill>
          <a:blip r:embed="rId2" cstate="print"/>
          <a:srcRect/>
          <a:stretch>
            <a:fillRect/>
          </a:stretch>
        </p:blipFill>
        <p:spPr bwMode="auto">
          <a:xfrm>
            <a:off x="107504" y="1484784"/>
            <a:ext cx="8962975" cy="2603817"/>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0" y="4941167"/>
            <a:ext cx="9174486"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rot="5400000">
            <a:off x="5139097" y="3059993"/>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rot="16200000">
            <a:off x="-22020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6802" name="Picture 2"/>
          <p:cNvPicPr>
            <a:picLocks noChangeAspect="1" noChangeArrowheads="1"/>
          </p:cNvPicPr>
          <p:nvPr/>
        </p:nvPicPr>
        <p:blipFill>
          <a:blip r:embed="rId2" cstate="print"/>
          <a:srcRect/>
          <a:stretch>
            <a:fillRect/>
          </a:stretch>
        </p:blipFill>
        <p:spPr bwMode="auto">
          <a:xfrm>
            <a:off x="505152" y="332656"/>
            <a:ext cx="7955280" cy="659222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1" y="1550265"/>
            <a:ext cx="9144000" cy="4182991"/>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2" cstate="print"/>
          <a:srcRect/>
          <a:stretch>
            <a:fillRect/>
          </a:stretch>
        </p:blipFill>
        <p:spPr bwMode="auto">
          <a:xfrm>
            <a:off x="1" y="1843089"/>
            <a:ext cx="9144000" cy="305411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917002">
            <a:off x="113332" y="555886"/>
            <a:ext cx="4800673" cy="66120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800" b="1" dirty="0" smtClean="0">
                <a:latin typeface="Times New Roman" pitchFamily="18" charset="0"/>
                <a:cs typeface="Times New Roman" pitchFamily="18" charset="0"/>
              </a:rPr>
              <a:t>2. Non-Linear </a:t>
            </a:r>
            <a:r>
              <a:rPr lang="en-IN" sz="2800" b="1" dirty="0">
                <a:latin typeface="Times New Roman" pitchFamily="18" charset="0"/>
                <a:cs typeface="Times New Roman" pitchFamily="18" charset="0"/>
              </a:rPr>
              <a:t>Applications</a:t>
            </a:r>
          </a:p>
        </p:txBody>
      </p:sp>
      <p:sp>
        <p:nvSpPr>
          <p:cNvPr id="5" name="Rectangle 4"/>
          <p:cNvSpPr/>
          <p:nvPr/>
        </p:nvSpPr>
        <p:spPr>
          <a:xfrm>
            <a:off x="2286000" y="1842666"/>
            <a:ext cx="4572000" cy="310854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a:pPr>
            <a:r>
              <a:rPr lang="en-IN" sz="2800" dirty="0" smtClean="0">
                <a:latin typeface="Times New Roman" pitchFamily="18" charset="0"/>
                <a:cs typeface="Times New Roman" pitchFamily="18" charset="0"/>
              </a:rPr>
              <a:t>Comparators</a:t>
            </a:r>
          </a:p>
          <a:p>
            <a:pPr marL="342900" indent="-342900">
              <a:buFont typeface="+mj-lt"/>
              <a:buAutoNum type="arabicPeriod"/>
            </a:pPr>
            <a:r>
              <a:rPr lang="en-IN" sz="2800" dirty="0" smtClean="0">
                <a:latin typeface="Times New Roman" pitchFamily="18" charset="0"/>
                <a:cs typeface="Times New Roman" pitchFamily="18" charset="0"/>
              </a:rPr>
              <a:t>Logarithmic amplifiers</a:t>
            </a:r>
          </a:p>
          <a:p>
            <a:pPr marL="342900" indent="-342900">
              <a:buFont typeface="+mj-lt"/>
              <a:buAutoNum type="arabicPeriod"/>
            </a:pPr>
            <a:r>
              <a:rPr lang="en-IN" sz="2800" dirty="0" smtClean="0">
                <a:latin typeface="Times New Roman" pitchFamily="18" charset="0"/>
                <a:cs typeface="Times New Roman" pitchFamily="18" charset="0"/>
              </a:rPr>
              <a:t>Exponential amplifiers</a:t>
            </a:r>
          </a:p>
          <a:p>
            <a:pPr marL="342900" indent="-342900">
              <a:buFont typeface="+mj-lt"/>
              <a:buAutoNum type="arabicPeriod"/>
            </a:pPr>
            <a:r>
              <a:rPr lang="en-IN" sz="2800" dirty="0" smtClean="0">
                <a:latin typeface="Times New Roman" pitchFamily="18" charset="0"/>
                <a:cs typeface="Times New Roman" pitchFamily="18" charset="0"/>
              </a:rPr>
              <a:t>Peak detectors</a:t>
            </a:r>
          </a:p>
          <a:p>
            <a:pPr marL="342900" indent="-342900">
              <a:buFont typeface="+mj-lt"/>
              <a:buAutoNum type="arabicPeriod"/>
            </a:pPr>
            <a:r>
              <a:rPr lang="en-IN" sz="2800" dirty="0" smtClean="0">
                <a:latin typeface="Times New Roman" pitchFamily="18" charset="0"/>
                <a:cs typeface="Times New Roman" pitchFamily="18" charset="0"/>
              </a:rPr>
              <a:t>Precision rectifiers</a:t>
            </a:r>
          </a:p>
          <a:p>
            <a:pPr marL="342900" indent="-342900">
              <a:buFont typeface="+mj-lt"/>
              <a:buAutoNum type="arabicPeriod"/>
            </a:pPr>
            <a:r>
              <a:rPr lang="en-IN" sz="2800" dirty="0" smtClean="0">
                <a:latin typeface="Times New Roman" pitchFamily="18" charset="0"/>
                <a:cs typeface="Times New Roman" pitchFamily="18" charset="0"/>
              </a:rPr>
              <a:t>Waveform generators</a:t>
            </a:r>
          </a:p>
          <a:p>
            <a:pPr marL="342900" indent="-342900">
              <a:buFont typeface="+mj-lt"/>
              <a:buAutoNum type="arabicPeriod"/>
            </a:pPr>
            <a:r>
              <a:rPr lang="en-IN" sz="2800" dirty="0" smtClean="0">
                <a:latin typeface="Times New Roman" pitchFamily="18" charset="0"/>
                <a:cs typeface="Times New Roman" pitchFamily="18" charset="0"/>
              </a:rPr>
              <a:t>Clippers </a:t>
            </a:r>
            <a:r>
              <a:rPr lang="en-IN" sz="2800" dirty="0">
                <a:latin typeface="Times New Roman" pitchFamily="18" charset="0"/>
                <a:cs typeface="Times New Roman" pitchFamily="18" charset="0"/>
              </a:rPr>
              <a:t>&amp; clampers</a:t>
            </a:r>
          </a:p>
        </p:txBody>
      </p:sp>
    </p:spTree>
    <p:extLst>
      <p:ext uri="{BB962C8B-B14F-4D97-AF65-F5344CB8AC3E}">
        <p14:creationId xmlns:p14="http://schemas.microsoft.com/office/powerpoint/2010/main" val="62825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323528" y="1039738"/>
            <a:ext cx="8565382" cy="5773638"/>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a:off x="35496" y="652626"/>
            <a:ext cx="1051891"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Problem</a:t>
            </a:r>
            <a:endParaRPr lang="en-US" sz="2000"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79874" name="Picture 2"/>
          <p:cNvPicPr>
            <a:picLocks noChangeAspect="1" noChangeArrowheads="1"/>
          </p:cNvPicPr>
          <p:nvPr/>
        </p:nvPicPr>
        <p:blipFill>
          <a:blip r:embed="rId2" cstate="print"/>
          <a:srcRect/>
          <a:stretch>
            <a:fillRect/>
          </a:stretch>
        </p:blipFill>
        <p:spPr bwMode="auto">
          <a:xfrm>
            <a:off x="1395413" y="1919288"/>
            <a:ext cx="6353175" cy="30194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0" y="1412776"/>
            <a:ext cx="4733925" cy="466725"/>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80899" name="Picture 3"/>
          <p:cNvPicPr>
            <a:picLocks noChangeAspect="1" noChangeArrowheads="1"/>
          </p:cNvPicPr>
          <p:nvPr/>
        </p:nvPicPr>
        <p:blipFill>
          <a:blip r:embed="rId3" cstate="print"/>
          <a:srcRect/>
          <a:stretch>
            <a:fillRect/>
          </a:stretch>
        </p:blipFill>
        <p:spPr bwMode="auto">
          <a:xfrm>
            <a:off x="3309938" y="2438400"/>
            <a:ext cx="2524125" cy="1981200"/>
          </a:xfrm>
          <a:prstGeom prst="rect">
            <a:avLst/>
          </a:prstGeom>
          <a:noFill/>
          <a:ln w="9525">
            <a:noFill/>
            <a:miter lim="800000"/>
            <a:headEnd/>
            <a:tailEnd/>
          </a:ln>
        </p:spPr>
      </p:pic>
      <p:pic>
        <p:nvPicPr>
          <p:cNvPr id="80900" name="Picture 4"/>
          <p:cNvPicPr>
            <a:picLocks noChangeAspect="1" noChangeArrowheads="1"/>
          </p:cNvPicPr>
          <p:nvPr/>
        </p:nvPicPr>
        <p:blipFill>
          <a:blip r:embed="rId4" cstate="print"/>
          <a:srcRect/>
          <a:stretch>
            <a:fillRect/>
          </a:stretch>
        </p:blipFill>
        <p:spPr bwMode="auto">
          <a:xfrm>
            <a:off x="1331640" y="4653136"/>
            <a:ext cx="4724400" cy="1543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sp>
        <p:nvSpPr>
          <p:cNvPr id="5" name="Rectangle 4"/>
          <p:cNvSpPr/>
          <p:nvPr/>
        </p:nvSpPr>
        <p:spPr>
          <a:xfrm>
            <a:off x="0" y="1052736"/>
            <a:ext cx="5965544"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Taking Laplace Transform for the above and substitute s = </a:t>
            </a:r>
            <a:r>
              <a:rPr lang="en-US" dirty="0" err="1" smtClean="0">
                <a:latin typeface="Times New Roman" pitchFamily="18" charset="0"/>
                <a:cs typeface="Times New Roman" pitchFamily="18" charset="0"/>
              </a:rPr>
              <a:t>jɷ</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81922" name="Picture 2"/>
          <p:cNvPicPr>
            <a:picLocks noChangeAspect="1" noChangeArrowheads="1"/>
          </p:cNvPicPr>
          <p:nvPr/>
        </p:nvPicPr>
        <p:blipFill>
          <a:blip r:embed="rId2" cstate="print"/>
          <a:srcRect/>
          <a:stretch>
            <a:fillRect/>
          </a:stretch>
        </p:blipFill>
        <p:spPr bwMode="auto">
          <a:xfrm>
            <a:off x="2555776" y="1628800"/>
            <a:ext cx="2905125" cy="723900"/>
          </a:xfrm>
          <a:prstGeom prst="rect">
            <a:avLst/>
          </a:prstGeom>
          <a:noFill/>
          <a:ln w="9525">
            <a:noFill/>
            <a:miter lim="800000"/>
            <a:headEnd/>
            <a:tailEnd/>
          </a:ln>
        </p:spPr>
      </p:pic>
      <p:pic>
        <p:nvPicPr>
          <p:cNvPr id="81923" name="Picture 3"/>
          <p:cNvPicPr>
            <a:picLocks noChangeAspect="1" noChangeArrowheads="1"/>
          </p:cNvPicPr>
          <p:nvPr/>
        </p:nvPicPr>
        <p:blipFill>
          <a:blip r:embed="rId3" cstate="print"/>
          <a:srcRect/>
          <a:stretch>
            <a:fillRect/>
          </a:stretch>
        </p:blipFill>
        <p:spPr bwMode="auto">
          <a:xfrm>
            <a:off x="2339752" y="2492896"/>
            <a:ext cx="3590925" cy="723900"/>
          </a:xfrm>
          <a:prstGeom prst="rect">
            <a:avLst/>
          </a:prstGeom>
          <a:noFill/>
          <a:ln w="9525">
            <a:noFill/>
            <a:miter lim="800000"/>
            <a:headEnd/>
            <a:tailEnd/>
          </a:ln>
        </p:spPr>
      </p:pic>
      <p:pic>
        <p:nvPicPr>
          <p:cNvPr id="81924" name="Picture 4"/>
          <p:cNvPicPr>
            <a:picLocks noChangeAspect="1" noChangeArrowheads="1"/>
          </p:cNvPicPr>
          <p:nvPr/>
        </p:nvPicPr>
        <p:blipFill>
          <a:blip r:embed="rId4" cstate="print"/>
          <a:srcRect/>
          <a:stretch>
            <a:fillRect/>
          </a:stretch>
        </p:blipFill>
        <p:spPr bwMode="auto">
          <a:xfrm>
            <a:off x="50229" y="3202682"/>
            <a:ext cx="9058275" cy="514350"/>
          </a:xfrm>
          <a:prstGeom prst="rect">
            <a:avLst/>
          </a:prstGeom>
          <a:noFill/>
          <a:ln w="9525">
            <a:noFill/>
            <a:miter lim="800000"/>
            <a:headEnd/>
            <a:tailEnd/>
          </a:ln>
        </p:spPr>
      </p:pic>
      <p:pic>
        <p:nvPicPr>
          <p:cNvPr id="81925" name="Picture 5"/>
          <p:cNvPicPr>
            <a:picLocks noChangeAspect="1" noChangeArrowheads="1"/>
          </p:cNvPicPr>
          <p:nvPr/>
        </p:nvPicPr>
        <p:blipFill>
          <a:blip r:embed="rId5" cstate="print"/>
          <a:srcRect/>
          <a:stretch>
            <a:fillRect/>
          </a:stretch>
        </p:blipFill>
        <p:spPr bwMode="auto">
          <a:xfrm>
            <a:off x="2195736" y="3789040"/>
            <a:ext cx="4943475" cy="99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3851920" y="5157192"/>
            <a:ext cx="386644" cy="369332"/>
          </a:xfrm>
          <a:prstGeom prst="rect">
            <a:avLst/>
          </a:prstGeom>
          <a:noFill/>
        </p:spPr>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1" name="TextBox 10"/>
          <p:cNvSpPr txBox="1"/>
          <p:nvPr/>
        </p:nvSpPr>
        <p:spPr>
          <a:xfrm>
            <a:off x="2339752" y="5651956"/>
            <a:ext cx="409022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b="1" dirty="0" smtClean="0">
                <a:latin typeface="Times New Roman" pitchFamily="18" charset="0"/>
                <a:cs typeface="Times New Roman" pitchFamily="18" charset="0"/>
              </a:rPr>
              <a:t>|A| = </a:t>
            </a:r>
            <a:r>
              <a:rPr lang="en-US" sz="2800" b="1" dirty="0" err="1" smtClean="0">
                <a:latin typeface="Times New Roman" pitchFamily="18" charset="0"/>
                <a:cs typeface="Times New Roman" pitchFamily="18" charset="0"/>
              </a:rPr>
              <a:t>f</a:t>
            </a:r>
            <a:r>
              <a:rPr lang="en-US" sz="2800" b="1" baseline="-25000" dirty="0" err="1" smtClean="0">
                <a:latin typeface="Times New Roman" pitchFamily="18" charset="0"/>
                <a:cs typeface="Times New Roman" pitchFamily="18" charset="0"/>
              </a:rPr>
              <a:t>b</a:t>
            </a:r>
            <a:r>
              <a:rPr lang="en-US" sz="2800" b="1" dirty="0" smtClean="0">
                <a:latin typeface="Times New Roman" pitchFamily="18" charset="0"/>
                <a:cs typeface="Times New Roman" pitchFamily="18" charset="0"/>
              </a:rPr>
              <a:t>/f;	</a:t>
            </a:r>
            <a:r>
              <a:rPr lang="en-US" b="1" dirty="0" smtClean="0">
                <a:latin typeface="Times New Roman" pitchFamily="18" charset="0"/>
                <a:cs typeface="Times New Roman" pitchFamily="18" charset="0"/>
              </a:rPr>
              <a:t>where, </a:t>
            </a:r>
            <a:r>
              <a:rPr lang="en-US" b="1" dirty="0" err="1" smtClean="0">
                <a:latin typeface="Times New Roman" pitchFamily="18" charset="0"/>
                <a:cs typeface="Times New Roman" pitchFamily="18" charset="0"/>
              </a:rPr>
              <a:t>f</a:t>
            </a:r>
            <a:r>
              <a:rPr lang="en-US" b="1" baseline="-25000" dirty="0" err="1" smtClean="0">
                <a:latin typeface="Times New Roman" pitchFamily="18" charset="0"/>
                <a:cs typeface="Times New Roman" pitchFamily="18" charset="0"/>
              </a:rPr>
              <a:t>b</a:t>
            </a:r>
            <a:r>
              <a:rPr lang="en-US" b="1" dirty="0" smtClean="0">
                <a:latin typeface="Times New Roman" pitchFamily="18" charset="0"/>
                <a:cs typeface="Times New Roman" pitchFamily="18" charset="0"/>
              </a:rPr>
              <a:t> = 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C</a:t>
            </a:r>
            <a:r>
              <a:rPr lang="en-US" b="1" baseline="-25000" dirty="0" smtClean="0">
                <a:latin typeface="Times New Roman" pitchFamily="18" charset="0"/>
                <a:cs typeface="Times New Roman" pitchFamily="18" charset="0"/>
              </a:rPr>
              <a:t>f</a:t>
            </a:r>
            <a:endParaRPr lang="en-US" b="1" baseline="-25000" dirty="0">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82946" name="Picture 2"/>
          <p:cNvPicPr>
            <a:picLocks noChangeAspect="1" noChangeArrowheads="1"/>
          </p:cNvPicPr>
          <p:nvPr/>
        </p:nvPicPr>
        <p:blipFill>
          <a:blip r:embed="rId2" cstate="print"/>
          <a:srcRect/>
          <a:stretch>
            <a:fillRect/>
          </a:stretch>
        </p:blipFill>
        <p:spPr bwMode="auto">
          <a:xfrm>
            <a:off x="694506" y="836712"/>
            <a:ext cx="7981950" cy="576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sp>
        <p:nvSpPr>
          <p:cNvPr id="5" name="Rectangle 4"/>
          <p:cNvSpPr/>
          <p:nvPr/>
        </p:nvSpPr>
        <p:spPr>
          <a:xfrm>
            <a:off x="0" y="1124744"/>
            <a:ext cx="8350043" cy="1569660"/>
          </a:xfrm>
          <a:prstGeom prst="rect">
            <a:avLst/>
          </a:prstGeom>
          <a:solidFill>
            <a:schemeClr val="accent6">
              <a:lumMod val="20000"/>
              <a:lumOff val="80000"/>
            </a:schemeClr>
          </a:solidFill>
          <a:ln>
            <a:solidFill>
              <a:schemeClr val="accent2"/>
            </a:solidFill>
          </a:ln>
        </p:spPr>
        <p:txBody>
          <a:bodyPr wrap="none">
            <a:spAutoFit/>
          </a:bodyPr>
          <a:lstStyle/>
          <a:p>
            <a:r>
              <a:rPr lang="en-US" sz="2400" dirty="0" smtClean="0">
                <a:latin typeface="Times New Roman" pitchFamily="18" charset="0"/>
                <a:cs typeface="Times New Roman" pitchFamily="18" charset="0"/>
              </a:rPr>
              <a:t>From the above frequency response, </a:t>
            </a:r>
          </a:p>
          <a:p>
            <a:pPr marL="749300" indent="-284163">
              <a:buFont typeface="Wingdings" pitchFamily="2" charset="2"/>
              <a:buChar char="ü"/>
            </a:pPr>
            <a:r>
              <a:rPr lang="en-US" sz="2400" dirty="0" smtClean="0">
                <a:latin typeface="Times New Roman" pitchFamily="18" charset="0"/>
                <a:cs typeface="Times New Roman" pitchFamily="18" charset="0"/>
              </a:rPr>
              <a:t>f = 0, then A is infinite (C does not conduct DC - open loop)</a:t>
            </a:r>
          </a:p>
          <a:p>
            <a:pPr marL="749300" indent="-284163">
              <a:buFont typeface="Wingdings" pitchFamily="2" charset="2"/>
              <a:buChar char="ü"/>
            </a:pPr>
            <a:r>
              <a:rPr lang="en-US" sz="2400" dirty="0" smtClean="0">
                <a:latin typeface="Times New Roman" pitchFamily="18" charset="0"/>
                <a:cs typeface="Times New Roman" pitchFamily="18" charset="0"/>
              </a:rPr>
              <a:t>0 &lt; f  &lt;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the gain A is decreasing at 20dB/decade.</a:t>
            </a:r>
          </a:p>
          <a:p>
            <a:pPr marL="749300" indent="-284163">
              <a:buFont typeface="Wingdings" pitchFamily="2" charset="2"/>
              <a:buChar char="ü"/>
            </a:pPr>
            <a:r>
              <a:rPr lang="en-US" sz="2400" dirty="0" smtClean="0">
                <a:latin typeface="Times New Roman" pitchFamily="18" charset="0"/>
                <a:cs typeface="Times New Roman" pitchFamily="18" charset="0"/>
              </a:rPr>
              <a:t>f  &gt;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the gain A is decreasing at 20dB/decade below Zero.</a:t>
            </a:r>
            <a:endParaRPr lang="en-US" sz="2400" dirty="0">
              <a:latin typeface="Times New Roman" pitchFamily="18" charset="0"/>
              <a:cs typeface="Times New Roman" pitchFamily="18" charset="0"/>
            </a:endParaRPr>
          </a:p>
        </p:txBody>
      </p:sp>
      <p:sp>
        <p:nvSpPr>
          <p:cNvPr id="6" name="Rectangle 5"/>
          <p:cNvSpPr/>
          <p:nvPr/>
        </p:nvSpPr>
        <p:spPr>
          <a:xfrm>
            <a:off x="323528" y="3861048"/>
            <a:ext cx="7992888"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749300" indent="-284163" algn="just"/>
            <a:r>
              <a:rPr lang="en-US" sz="2400" b="1" dirty="0" smtClean="0">
                <a:latin typeface="Times New Roman" pitchFamily="18" charset="0"/>
                <a:cs typeface="Times New Roman" pitchFamily="18" charset="0"/>
              </a:rPr>
              <a:t>Issue to be Solved is, </a:t>
            </a:r>
          </a:p>
          <a:p>
            <a:pPr marL="749300" indent="-284163" algn="just">
              <a:buFont typeface="Wingdings" pitchFamily="2" charset="2"/>
              <a:buChar char="ü"/>
            </a:pPr>
            <a:r>
              <a:rPr lang="en-US" sz="2400" dirty="0" smtClean="0">
                <a:latin typeface="Times New Roman" pitchFamily="18" charset="0"/>
                <a:cs typeface="Times New Roman" pitchFamily="18" charset="0"/>
              </a:rPr>
              <a:t>f = 0, then A is infinite (C does not conduct DC - open loop)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1366838" y="1176338"/>
            <a:ext cx="6410325" cy="4505325"/>
          </a:xfrm>
          <a:prstGeom prst="rect">
            <a:avLst/>
          </a:prstGeom>
          <a:noFill/>
          <a:ln w="9525">
            <a:noFill/>
            <a:miter lim="800000"/>
            <a:headEnd/>
            <a:tailEnd/>
          </a:ln>
        </p:spPr>
      </p:pic>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a:t>
            </a:r>
          </a:p>
        </p:txBody>
      </p:sp>
      <p:sp>
        <p:nvSpPr>
          <p:cNvPr id="6" name="TextBox 5"/>
          <p:cNvSpPr txBox="1"/>
          <p:nvPr/>
        </p:nvSpPr>
        <p:spPr>
          <a:xfrm>
            <a:off x="107505" y="6021288"/>
            <a:ext cx="8856984"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latin typeface="Times New Roman" pitchFamily="18" charset="0"/>
                <a:cs typeface="Times New Roman" pitchFamily="18" charset="0"/>
              </a:rPr>
              <a:t>In order to avoid the saturation of Integration at low frequencies, an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is connected in parallel with C</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287016" y="1052736"/>
            <a:ext cx="8856984"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buFont typeface="Wingdings" pitchFamily="2" charset="2"/>
              <a:buChar char="v"/>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combination dissipates power, that’s why it is called as </a:t>
            </a:r>
            <a:r>
              <a:rPr lang="en-US" b="1" dirty="0" err="1" smtClean="0">
                <a:latin typeface="Times New Roman" pitchFamily="18" charset="0"/>
                <a:cs typeface="Times New Roman" pitchFamily="18" charset="0"/>
              </a:rPr>
              <a:t>Lossy</a:t>
            </a:r>
            <a:r>
              <a:rPr lang="en-US" b="1" dirty="0" smtClean="0">
                <a:latin typeface="Times New Roman" pitchFamily="18" charset="0"/>
                <a:cs typeface="Times New Roman" pitchFamily="18" charset="0"/>
              </a:rPr>
              <a:t> Integrator</a:t>
            </a:r>
            <a:r>
              <a:rPr lang="en-US" dirty="0" smtClean="0">
                <a:latin typeface="Times New Roman" pitchFamily="18" charset="0"/>
                <a:cs typeface="Times New Roman" pitchFamily="18" charset="0"/>
              </a:rPr>
              <a:t>.</a:t>
            </a:r>
          </a:p>
          <a:p>
            <a:pPr marL="465138" indent="-465138" algn="just">
              <a:buFont typeface="Wingdings" pitchFamily="2" charset="2"/>
              <a:buChar char="v"/>
            </a:pPr>
            <a:r>
              <a:rPr lang="en-US" dirty="0" smtClean="0">
                <a:latin typeface="Times New Roman" pitchFamily="18" charset="0"/>
                <a:cs typeface="Times New Roman" pitchFamily="18" charset="0"/>
              </a:rPr>
              <a:t>The gain at the Low frequency is limited to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10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Thus  </a:t>
            </a:r>
            <a:r>
              <a:rPr lang="en-US" b="1" dirty="0" smtClean="0">
                <a:latin typeface="Times New Roman" pitchFamily="18" charset="0"/>
                <a:cs typeface="Times New Roman" pitchFamily="18" charset="0"/>
              </a:rPr>
              <a:t>DC stabilization </a:t>
            </a:r>
            <a:r>
              <a:rPr lang="en-US" dirty="0" smtClean="0">
                <a:latin typeface="Times New Roman" pitchFamily="18" charset="0"/>
                <a:cs typeface="Times New Roman" pitchFamily="18" charset="0"/>
              </a:rPr>
              <a:t>is achieved.</a:t>
            </a:r>
            <a:endParaRPr lang="en-US" dirty="0">
              <a:latin typeface="Times New Roman" pitchFamily="18" charset="0"/>
              <a:cs typeface="Times New Roman" pitchFamily="18" charset="0"/>
            </a:endParaRPr>
          </a:p>
        </p:txBody>
      </p:sp>
      <p:sp>
        <p:nvSpPr>
          <p:cNvPr id="6" name="TextBox 5"/>
          <p:cNvSpPr txBox="1"/>
          <p:nvPr/>
        </p:nvSpPr>
        <p:spPr>
          <a:xfrm>
            <a:off x="251520" y="2145630"/>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TextBox 6"/>
          <p:cNvSpPr txBox="1"/>
          <p:nvPr/>
        </p:nvSpPr>
        <p:spPr>
          <a:xfrm>
            <a:off x="612060" y="2627620"/>
            <a:ext cx="5388463" cy="646331"/>
          </a:xfrm>
          <a:prstGeom prst="rect">
            <a:avLst/>
          </a:prstGeom>
          <a:noFill/>
        </p:spPr>
        <p:txBody>
          <a:bodyPr wrap="none" rtlCol="0">
            <a:spAutoFit/>
          </a:bodyPr>
          <a:lstStyle/>
          <a:p>
            <a:r>
              <a:rPr lang="en-US" dirty="0" smtClean="0">
                <a:latin typeface="Times New Roman" pitchFamily="18" charset="0"/>
                <a:cs typeface="Times New Roman" pitchFamily="18" charset="0"/>
              </a:rPr>
              <a:t>The above circuit is similar to Non-Inverting Amplifier, </a:t>
            </a:r>
          </a:p>
          <a:p>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8" name="TextBox 7"/>
          <p:cNvSpPr txBox="1"/>
          <p:nvPr/>
        </p:nvSpPr>
        <p:spPr>
          <a:xfrm>
            <a:off x="1367636" y="3491716"/>
            <a:ext cx="4822154" cy="923330"/>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Parallel Combination of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Series Combination of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alone.</a:t>
            </a:r>
            <a:endParaRPr lang="en-US" dirty="0">
              <a:latin typeface="Times New Roman" pitchFamily="18" charset="0"/>
              <a:cs typeface="Times New Roman" pitchFamily="18" charset="0"/>
            </a:endParaRPr>
          </a:p>
        </p:txBody>
      </p:sp>
      <p:sp>
        <p:nvSpPr>
          <p:cNvPr id="9" name="Rectangle 8"/>
          <p:cNvSpPr/>
          <p:nvPr/>
        </p:nvSpPr>
        <p:spPr>
          <a:xfrm>
            <a:off x="1223620" y="4643844"/>
            <a:ext cx="5647700" cy="7386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Rf</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+(1/</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Z</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 (3)</a:t>
            </a:r>
            <a:endParaRPr lang="en-US" dirty="0">
              <a:latin typeface="Times New Roman" pitchFamily="18" charset="0"/>
              <a:cs typeface="Times New Roman" pitchFamily="18" charset="0"/>
            </a:endParaRPr>
          </a:p>
        </p:txBody>
      </p:sp>
      <p:sp>
        <p:nvSpPr>
          <p:cNvPr id="10" name="Rectangle 9"/>
          <p:cNvSpPr/>
          <p:nvPr/>
        </p:nvSpPr>
        <p:spPr>
          <a:xfrm>
            <a:off x="3188747" y="5579948"/>
            <a:ext cx="2031325"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2400" b="1" dirty="0" smtClean="0">
                <a:latin typeface="Times New Roman" pitchFamily="18" charset="0"/>
                <a:cs typeface="Times New Roman" pitchFamily="18" charset="0"/>
              </a:rPr>
              <a:t>Z</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(4)	</a:t>
            </a:r>
            <a:endParaRPr lang="en-US"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484784"/>
            <a:ext cx="3480055" cy="369332"/>
          </a:xfrm>
          <a:prstGeom prst="rect">
            <a:avLst/>
          </a:prstGeom>
        </p:spPr>
        <p:txBody>
          <a:bodyPr wrap="none">
            <a:spAutoFit/>
          </a:bodyPr>
          <a:lstStyle/>
          <a:p>
            <a:r>
              <a:rPr lang="en-US" dirty="0" smtClean="0">
                <a:latin typeface="Times New Roman" pitchFamily="18" charset="0"/>
                <a:cs typeface="Times New Roman" pitchFamily="18" charset="0"/>
              </a:rPr>
              <a:t>Sub. (3) and (4) in eqn. (1), we get, </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TextBox 5"/>
          <p:cNvSpPr txBox="1"/>
          <p:nvPr/>
        </p:nvSpPr>
        <p:spPr>
          <a:xfrm>
            <a:off x="251520" y="899428"/>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1331640" y="1988840"/>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(s) /V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(s)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(5)</a:t>
            </a:r>
            <a:endParaRPr lang="en-US" sz="2400" b="1" dirty="0"/>
          </a:p>
        </p:txBody>
      </p:sp>
      <p:sp>
        <p:nvSpPr>
          <p:cNvPr id="8" name="Rectangle 7"/>
          <p:cNvSpPr/>
          <p:nvPr/>
        </p:nvSpPr>
        <p:spPr>
          <a:xfrm>
            <a:off x="251520" y="2996952"/>
            <a:ext cx="4269117" cy="369332"/>
          </a:xfrm>
          <a:prstGeom prst="rect">
            <a:avLst/>
          </a:prstGeom>
        </p:spPr>
        <p:txBody>
          <a:bodyPr wrap="none">
            <a:spAutoFit/>
          </a:bodyPr>
          <a:lstStyle/>
          <a:p>
            <a:r>
              <a:rPr lang="en-US" dirty="0" smtClean="0">
                <a:latin typeface="Times New Roman" pitchFamily="18" charset="0"/>
                <a:cs typeface="Times New Roman" pitchFamily="18" charset="0"/>
              </a:rPr>
              <a:t>Sub. s = 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and </a:t>
            </a:r>
            <a:r>
              <a:rPr lang="el-GR" dirty="0" smtClean="0">
                <a:latin typeface="Times New Roman" pitchFamily="18" charset="0"/>
                <a:cs typeface="Times New Roman" pitchFamily="18" charset="0"/>
              </a:rPr>
              <a:t>ω </a:t>
            </a:r>
            <a:r>
              <a:rPr lang="en-US" dirty="0" smtClean="0">
                <a:latin typeface="Times New Roman" pitchFamily="18" charset="0"/>
                <a:cs typeface="Times New Roman" pitchFamily="18" charset="0"/>
              </a:rPr>
              <a:t>= 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f in eqn. (5), we get, </a:t>
            </a:r>
            <a:endParaRPr lang="en-US" dirty="0">
              <a:latin typeface="Times New Roman" pitchFamily="18" charset="0"/>
              <a:cs typeface="Times New Roman" pitchFamily="18" charset="0"/>
            </a:endParaRPr>
          </a:p>
        </p:txBody>
      </p:sp>
      <p:pic>
        <p:nvPicPr>
          <p:cNvPr id="80898" name="Picture 2"/>
          <p:cNvPicPr>
            <a:picLocks noChangeAspect="1" noChangeArrowheads="1"/>
          </p:cNvPicPr>
          <p:nvPr/>
        </p:nvPicPr>
        <p:blipFill>
          <a:blip r:embed="rId2" cstate="print"/>
          <a:srcRect/>
          <a:stretch>
            <a:fillRect/>
          </a:stretch>
        </p:blipFill>
        <p:spPr bwMode="auto">
          <a:xfrm>
            <a:off x="899592" y="3573016"/>
            <a:ext cx="7115175"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251520" y="5085184"/>
            <a:ext cx="4134465" cy="369332"/>
          </a:xfrm>
          <a:prstGeom prst="rect">
            <a:avLst/>
          </a:prstGeom>
        </p:spPr>
        <p:txBody>
          <a:bodyPr wrap="none">
            <a:spAutoFit/>
          </a:bodyPr>
          <a:lstStyle/>
          <a:p>
            <a:r>
              <a:rPr lang="en-US" dirty="0" smtClean="0">
                <a:latin typeface="Times New Roman" pitchFamily="18" charset="0"/>
                <a:cs typeface="Times New Roman" pitchFamily="18" charset="0"/>
              </a:rPr>
              <a:t>Sub.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 1 / 2</a:t>
            </a:r>
            <a:r>
              <a:rPr lang="el-GR" dirty="0" smtClean="0">
                <a:latin typeface="Times New Roman" pitchFamily="18" charset="0"/>
                <a:cs typeface="Times New Roman" pitchFamily="18" charset="0"/>
              </a:rPr>
              <a:t>Π</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above eqn. becomes, </a:t>
            </a:r>
            <a:endParaRPr lang="en-US" dirty="0">
              <a:latin typeface="Times New Roman" pitchFamily="18" charset="0"/>
              <a:cs typeface="Times New Roman" pitchFamily="18" charset="0"/>
            </a:endParaRPr>
          </a:p>
        </p:txBody>
      </p:sp>
      <p:sp>
        <p:nvSpPr>
          <p:cNvPr id="12" name="Rectangle 11"/>
          <p:cNvSpPr/>
          <p:nvPr/>
        </p:nvSpPr>
        <p:spPr>
          <a:xfrm>
            <a:off x="1484040" y="5805264"/>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|A|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(6)</a:t>
            </a:r>
            <a:endParaRPr lang="en-US"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251520" y="899428"/>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964138" y="1340768"/>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|A|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(6)</a:t>
            </a:r>
            <a:endParaRPr lang="en-US" sz="2400" b="1" dirty="0"/>
          </a:p>
        </p:txBody>
      </p:sp>
      <p:sp>
        <p:nvSpPr>
          <p:cNvPr id="9" name="Rectangle 8"/>
          <p:cNvSpPr/>
          <p:nvPr/>
        </p:nvSpPr>
        <p:spPr>
          <a:xfrm>
            <a:off x="899592" y="2348880"/>
            <a:ext cx="6552728"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400" dirty="0" smtClean="0">
                <a:latin typeface="Times New Roman" pitchFamily="18" charset="0"/>
                <a:cs typeface="Times New Roman" pitchFamily="18" charset="0"/>
              </a:rPr>
              <a:t>1. When f=0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—–dc gain</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2. When 0&lt;f&lt;</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3. When f&gt;</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4. When f=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(1/√2) | </a:t>
            </a:r>
          </a:p>
          <a:p>
            <a:r>
              <a:rPr lang="en-US" sz="2400" dirty="0" smtClean="0">
                <a:latin typeface="Times New Roman" pitchFamily="18" charset="0"/>
                <a:cs typeface="Times New Roman" pitchFamily="18" charset="0"/>
              </a:rPr>
              <a:t>	Hence, |A|=|0.707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10" name="Rectangle 9"/>
          <p:cNvSpPr/>
          <p:nvPr/>
        </p:nvSpPr>
        <p:spPr>
          <a:xfrm>
            <a:off x="35496" y="1916832"/>
            <a:ext cx="4616080" cy="400110"/>
          </a:xfrm>
          <a:prstGeom prst="rect">
            <a:avLst/>
          </a:prstGeom>
        </p:spPr>
        <p:txBody>
          <a:bodyPr wrap="square">
            <a:spAutoFit/>
          </a:bodyPr>
          <a:lstStyle/>
          <a:p>
            <a:r>
              <a:rPr lang="en-US" sz="2000" dirty="0" smtClean="0">
                <a:latin typeface="Times New Roman" pitchFamily="18" charset="0"/>
                <a:cs typeface="Times New Roman" pitchFamily="18" charset="0"/>
              </a:rPr>
              <a:t>Consider the following cases:</a:t>
            </a: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681777" cy="66120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800" b="1" dirty="0">
                <a:latin typeface="Times New Roman" pitchFamily="18" charset="0"/>
                <a:cs typeface="Times New Roman" pitchFamily="18" charset="0"/>
              </a:rPr>
              <a:t>Linear Applications</a:t>
            </a:r>
          </a:p>
        </p:txBody>
      </p:sp>
      <p:sp>
        <p:nvSpPr>
          <p:cNvPr id="8" name="Rectangle 2"/>
          <p:cNvSpPr>
            <a:spLocks noGrp="1" noChangeArrowheads="1"/>
          </p:cNvSpPr>
          <p:nvPr>
            <p:ph type="title"/>
          </p:nvPr>
        </p:nvSpPr>
        <p:spPr>
          <a:xfrm>
            <a:off x="953294" y="764704"/>
            <a:ext cx="7885112" cy="962025"/>
          </a:xfrm>
        </p:spPr>
        <p:style>
          <a:lnRef idx="1">
            <a:schemeClr val="accent3"/>
          </a:lnRef>
          <a:fillRef idx="2">
            <a:schemeClr val="accent3"/>
          </a:fillRef>
          <a:effectRef idx="1">
            <a:schemeClr val="accent3"/>
          </a:effectRef>
          <a:fontRef idx="minor">
            <a:schemeClr val="dk1"/>
          </a:fontRef>
        </p:style>
        <p:txBody>
          <a:bodyPr/>
          <a:lstStyle/>
          <a:p>
            <a:pPr>
              <a:defRPr/>
            </a:pPr>
            <a:r>
              <a:rPr lang="en-US" altLang="ko-KR" dirty="0" smtClean="0">
                <a:solidFill>
                  <a:srgbClr val="FF0000"/>
                </a:solidFill>
                <a:latin typeface="Times New Roman" pitchFamily="18" charset="0"/>
                <a:cs typeface="Times New Roman" pitchFamily="18" charset="0"/>
              </a:rPr>
              <a:t>Inverter and Scale Changer</a:t>
            </a:r>
          </a:p>
        </p:txBody>
      </p:sp>
      <p:sp>
        <p:nvSpPr>
          <p:cNvPr id="9" name="Rectangle 3"/>
          <p:cNvSpPr txBox="1">
            <a:spLocks noChangeArrowheads="1"/>
          </p:cNvSpPr>
          <p:nvPr/>
        </p:nvSpPr>
        <p:spPr>
          <a:xfrm>
            <a:off x="323528" y="1851149"/>
            <a:ext cx="4572322" cy="4460875"/>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rgbClr val="0070C0"/>
                </a:solidFill>
                <a:latin typeface="Times New Roman" pitchFamily="18" charset="0"/>
                <a:cs typeface="Times New Roman" pitchFamily="18" charset="0"/>
              </a:rPr>
              <a:t>Inverting Amp with Gain = - </a:t>
            </a:r>
            <a:r>
              <a:rPr lang="en-US" altLang="ko-KR" dirty="0" err="1" smtClean="0">
                <a:solidFill>
                  <a:srgbClr val="0070C0"/>
                </a:solidFill>
                <a:latin typeface="Times New Roman" pitchFamily="18" charset="0"/>
                <a:cs typeface="Times New Roman" pitchFamily="18" charset="0"/>
              </a:rPr>
              <a:t>R</a:t>
            </a:r>
            <a:r>
              <a:rPr lang="en-US" altLang="ko-KR" baseline="-25000" dirty="0" err="1" smtClean="0">
                <a:solidFill>
                  <a:srgbClr val="0070C0"/>
                </a:solidFill>
                <a:latin typeface="Times New Roman" pitchFamily="18" charset="0"/>
                <a:cs typeface="Times New Roman" pitchFamily="18" charset="0"/>
              </a:rPr>
              <a:t>f</a:t>
            </a:r>
            <a:r>
              <a:rPr lang="en-US" altLang="ko-KR" dirty="0" smtClean="0">
                <a:solidFill>
                  <a:srgbClr val="0070C0"/>
                </a:solidFill>
                <a:latin typeface="Times New Roman" pitchFamily="18" charset="0"/>
                <a:cs typeface="Times New Roman" pitchFamily="18" charset="0"/>
              </a:rPr>
              <a:t> / </a:t>
            </a:r>
            <a:r>
              <a:rPr lang="en-US" altLang="ko-KR" dirty="0" err="1" smtClean="0">
                <a:solidFill>
                  <a:srgbClr val="0070C0"/>
                </a:solidFill>
                <a:latin typeface="Times New Roman" pitchFamily="18" charset="0"/>
                <a:cs typeface="Times New Roman" pitchFamily="18" charset="0"/>
              </a:rPr>
              <a:t>R</a:t>
            </a:r>
            <a:r>
              <a:rPr lang="en-US" altLang="ko-KR" baseline="-25000" dirty="0" err="1" smtClean="0">
                <a:solidFill>
                  <a:srgbClr val="0070C0"/>
                </a:solidFill>
                <a:latin typeface="Times New Roman" pitchFamily="18" charset="0"/>
                <a:cs typeface="Times New Roman" pitchFamily="18" charset="0"/>
              </a:rPr>
              <a:t>i</a:t>
            </a:r>
            <a:endParaRPr lang="ko-KR" altLang="en-US" sz="2400" baseline="-25000" dirty="0" smtClean="0">
              <a:solidFill>
                <a:srgbClr val="0070C0"/>
              </a:solidFill>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079482103"/>
              </p:ext>
            </p:extLst>
          </p:nvPr>
        </p:nvGraphicFramePr>
        <p:xfrm>
          <a:off x="119415" y="3212976"/>
          <a:ext cx="4928835" cy="2549624"/>
        </p:xfrm>
        <a:graphic>
          <a:graphicData uri="http://schemas.openxmlformats.org/presentationml/2006/ole">
            <mc:AlternateContent xmlns:mc="http://schemas.openxmlformats.org/markup-compatibility/2006">
              <mc:Choice xmlns:v="urn:schemas-microsoft-com:vml" Requires="v">
                <p:oleObj spid="_x0000_s1032" name="Photo Editor 사진" r:id="rId3" imgW="3591426" imgH="1857143" progId="">
                  <p:embed/>
                </p:oleObj>
              </mc:Choice>
              <mc:Fallback>
                <p:oleObj name="Photo Editor 사진" r:id="rId3" imgW="3591426" imgH="185714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15" y="3212976"/>
                        <a:ext cx="4928835" cy="2549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
          <p:cNvSpPr txBox="1">
            <a:spLocks noChangeArrowheads="1"/>
          </p:cNvSpPr>
          <p:nvPr/>
        </p:nvSpPr>
        <p:spPr>
          <a:xfrm>
            <a:off x="5048250" y="1851149"/>
            <a:ext cx="3867150" cy="4460875"/>
          </a:xfrm>
          <a:prstGeom prst="rect">
            <a:avLst/>
          </a:prstGeom>
          <a:solidFill>
            <a:schemeClr val="accent2">
              <a:lumMod val="20000"/>
              <a:lumOff val="80000"/>
            </a:schemeClr>
          </a:solidFill>
        </p:spPr>
        <p:style>
          <a:lnRef idx="2">
            <a:schemeClr val="accent4"/>
          </a:lnRef>
          <a:fillRef idx="1">
            <a:schemeClr val="lt1"/>
          </a:fillRef>
          <a:effectRef idx="0">
            <a:schemeClr val="accent4"/>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dirty="0" smtClean="0">
                <a:solidFill>
                  <a:srgbClr val="0070C0"/>
                </a:solidFill>
                <a:latin typeface="Times New Roman" pitchFamily="18" charset="0"/>
                <a:cs typeface="Times New Roman" pitchFamily="18" charset="0"/>
              </a:rPr>
              <a:t>Inverter</a:t>
            </a:r>
          </a:p>
          <a:p>
            <a:pPr lvl="1"/>
            <a:r>
              <a:rPr lang="en-US" altLang="ko-KR" sz="2400" dirty="0" err="1" smtClean="0">
                <a:solidFill>
                  <a:srgbClr val="0070C0"/>
                </a:solidFill>
                <a:latin typeface="Times New Roman" pitchFamily="18" charset="0"/>
                <a:cs typeface="Times New Roman" pitchFamily="18" charset="0"/>
              </a:rPr>
              <a:t>Rf</a:t>
            </a:r>
            <a:r>
              <a:rPr lang="en-US" altLang="ko-KR" sz="2400" dirty="0" smtClean="0">
                <a:solidFill>
                  <a:srgbClr val="0070C0"/>
                </a:solidFill>
                <a:latin typeface="Times New Roman" pitchFamily="18" charset="0"/>
                <a:cs typeface="Times New Roman" pitchFamily="18" charset="0"/>
              </a:rPr>
              <a:t> / </a:t>
            </a:r>
            <a:r>
              <a:rPr lang="en-US" altLang="ko-KR" sz="2400" dirty="0" err="1" smtClean="0">
                <a:solidFill>
                  <a:srgbClr val="0070C0"/>
                </a:solidFill>
                <a:latin typeface="Times New Roman" pitchFamily="18" charset="0"/>
                <a:cs typeface="Times New Roman" pitchFamily="18" charset="0"/>
              </a:rPr>
              <a:t>Ri</a:t>
            </a:r>
            <a:r>
              <a:rPr lang="en-US" altLang="ko-KR" sz="2400" dirty="0" smtClean="0">
                <a:solidFill>
                  <a:srgbClr val="0070C0"/>
                </a:solidFill>
                <a:latin typeface="Times New Roman" pitchFamily="18" charset="0"/>
                <a:cs typeface="Times New Roman" pitchFamily="18" charset="0"/>
              </a:rPr>
              <a:t> = 1</a:t>
            </a:r>
          </a:p>
          <a:p>
            <a:r>
              <a:rPr lang="en-US" altLang="ko-KR" sz="2800" dirty="0" smtClean="0">
                <a:solidFill>
                  <a:srgbClr val="0070C0"/>
                </a:solidFill>
                <a:latin typeface="Times New Roman" pitchFamily="18" charset="0"/>
                <a:cs typeface="Times New Roman" pitchFamily="18" charset="0"/>
              </a:rPr>
              <a:t>Inverter and Scale Changer</a:t>
            </a:r>
          </a:p>
          <a:p>
            <a:pPr lvl="1"/>
            <a:r>
              <a:rPr lang="en-US" altLang="ko-KR" sz="2400" dirty="0" smtClean="0">
                <a:solidFill>
                  <a:srgbClr val="0070C0"/>
                </a:solidFill>
                <a:latin typeface="Times New Roman" pitchFamily="18" charset="0"/>
                <a:cs typeface="Times New Roman" pitchFamily="18" charset="0"/>
              </a:rPr>
              <a:t>Proper choice of </a:t>
            </a:r>
            <a:r>
              <a:rPr lang="en-US" altLang="ko-KR" sz="2400" dirty="0" err="1" smtClean="0">
                <a:solidFill>
                  <a:srgbClr val="00B050"/>
                </a:solidFill>
                <a:latin typeface="Times New Roman" pitchFamily="18" charset="0"/>
                <a:cs typeface="Times New Roman" pitchFamily="18" charset="0"/>
              </a:rPr>
              <a:t>R</a:t>
            </a:r>
            <a:r>
              <a:rPr lang="en-US" altLang="ko-KR" sz="2400" baseline="-25000" dirty="0" err="1" smtClean="0">
                <a:solidFill>
                  <a:srgbClr val="00B050"/>
                </a:solidFill>
                <a:latin typeface="Times New Roman" pitchFamily="18" charset="0"/>
                <a:cs typeface="Times New Roman" pitchFamily="18" charset="0"/>
              </a:rPr>
              <a:t>f</a:t>
            </a:r>
            <a:r>
              <a:rPr lang="en-US" altLang="ko-KR" sz="2400" dirty="0" smtClean="0">
                <a:solidFill>
                  <a:srgbClr val="00B050"/>
                </a:solidFill>
                <a:latin typeface="Times New Roman" pitchFamily="18" charset="0"/>
                <a:cs typeface="Times New Roman" pitchFamily="18" charset="0"/>
              </a:rPr>
              <a:t> / </a:t>
            </a:r>
            <a:r>
              <a:rPr lang="en-US" altLang="ko-KR" sz="2400" dirty="0" err="1" smtClean="0">
                <a:solidFill>
                  <a:srgbClr val="00B050"/>
                </a:solidFill>
                <a:latin typeface="Times New Roman" pitchFamily="18" charset="0"/>
                <a:cs typeface="Times New Roman" pitchFamily="18" charset="0"/>
              </a:rPr>
              <a:t>R</a:t>
            </a:r>
            <a:r>
              <a:rPr lang="en-US" altLang="ko-KR" sz="2400" baseline="-25000" dirty="0" err="1" smtClean="0">
                <a:solidFill>
                  <a:srgbClr val="00B050"/>
                </a:solidFill>
                <a:latin typeface="Times New Roman" pitchFamily="18" charset="0"/>
                <a:cs typeface="Times New Roman" pitchFamily="18" charset="0"/>
              </a:rPr>
              <a:t>i</a:t>
            </a:r>
            <a:endParaRPr lang="en-US" altLang="ko-KR" sz="2400" baseline="-25000" dirty="0" smtClean="0">
              <a:solidFill>
                <a:srgbClr val="00B050"/>
              </a:solidFill>
              <a:latin typeface="Times New Roman" pitchFamily="18" charset="0"/>
              <a:cs typeface="Times New Roman" pitchFamily="18" charset="0"/>
            </a:endParaRPr>
          </a:p>
          <a:p>
            <a:r>
              <a:rPr lang="en-US" altLang="ko-KR" sz="2800" dirty="0" smtClean="0">
                <a:solidFill>
                  <a:srgbClr val="0070C0"/>
                </a:solidFill>
                <a:latin typeface="Times New Roman" pitchFamily="18" charset="0"/>
                <a:cs typeface="Times New Roman" pitchFamily="18" charset="0"/>
              </a:rPr>
              <a:t>Application</a:t>
            </a:r>
          </a:p>
          <a:p>
            <a:pPr lvl="1"/>
            <a:r>
              <a:rPr lang="en-US" altLang="ko-KR" sz="2400" dirty="0" smtClean="0">
                <a:solidFill>
                  <a:srgbClr val="0070C0"/>
                </a:solidFill>
                <a:latin typeface="Times New Roman" pitchFamily="18" charset="0"/>
                <a:cs typeface="Times New Roman" pitchFamily="18" charset="0"/>
              </a:rPr>
              <a:t>Use of inverter to scale the output of DAC</a:t>
            </a:r>
          </a:p>
        </p:txBody>
      </p:sp>
    </p:spTree>
    <p:extLst>
      <p:ext uri="{BB962C8B-B14F-4D97-AF65-F5344CB8AC3E}">
        <p14:creationId xmlns:p14="http://schemas.microsoft.com/office/powerpoint/2010/main" val="1412077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951231" y="2592288"/>
            <a:ext cx="7073631" cy="3933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Rectangle 5"/>
          <p:cNvSpPr/>
          <p:nvPr/>
        </p:nvSpPr>
        <p:spPr>
          <a:xfrm>
            <a:off x="35496" y="871552"/>
            <a:ext cx="6552728"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latin typeface="Times New Roman" pitchFamily="18" charset="0"/>
                <a:cs typeface="Times New Roman" pitchFamily="18" charset="0"/>
              </a:rPr>
              <a:t>1. When f=0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—–dc gain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2. When 0&lt;f&lt;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3. When f&gt;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4. When f=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(1/√2) | </a:t>
            </a:r>
          </a:p>
          <a:p>
            <a:r>
              <a:rPr lang="en-US" dirty="0" smtClean="0">
                <a:latin typeface="Times New Roman" pitchFamily="18" charset="0"/>
                <a:cs typeface="Times New Roman" pitchFamily="18" charset="0"/>
              </a:rPr>
              <a:t>	Hence, |A|=|0.707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1700808"/>
            <a:ext cx="8640960"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smtClean="0">
                <a:latin typeface="Times New Roman" pitchFamily="18" charset="0"/>
                <a:cs typeface="Times New Roman" pitchFamily="18" charset="0"/>
              </a:rPr>
              <a:t>Thus we can have following observations from frequency response of practical integrator:</a:t>
            </a:r>
            <a:br>
              <a:rPr lang="en-US" sz="2000" dirty="0" smtClean="0">
                <a:latin typeface="Times New Roman" pitchFamily="18" charset="0"/>
                <a:cs typeface="Times New Roman" pitchFamily="18" charset="0"/>
              </a:rPr>
            </a:br>
            <a:endParaRPr lang="en-US" sz="2000" dirty="0" smtClean="0">
              <a:latin typeface="Times New Roman" pitchFamily="18" charset="0"/>
              <a:cs typeface="Times New Roman" pitchFamily="18" charset="0"/>
            </a:endParaRPr>
          </a:p>
          <a:p>
            <a:pPr marL="342900" indent="-342900">
              <a:buFont typeface="+mj-lt"/>
              <a:buAutoNum type="arabicPeriod"/>
            </a:pPr>
            <a:r>
              <a:rPr lang="en-US" sz="2000" b="1" dirty="0" smtClean="0">
                <a:latin typeface="Times New Roman" pitchFamily="18" charset="0"/>
                <a:cs typeface="Times New Roman" pitchFamily="18" charset="0"/>
              </a:rPr>
              <a:t>Bandwidth </a:t>
            </a:r>
            <a:r>
              <a:rPr lang="en-US" sz="2000" dirty="0" smtClean="0">
                <a:latin typeface="Times New Roman" pitchFamily="18" charset="0"/>
                <a:cs typeface="Times New Roman" pitchFamily="18" charset="0"/>
              </a:rPr>
              <a:t>of practical integrator is </a:t>
            </a:r>
            <a:r>
              <a:rPr lang="en-US" sz="2000" dirty="0" err="1" smtClean="0">
                <a:latin typeface="Times New Roman" pitchFamily="18" charset="0"/>
                <a:cs typeface="Times New Roman" pitchFamily="18" charset="0"/>
              </a:rPr>
              <a:t>f</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which is higher than BW of an ideal integrator.</a:t>
            </a:r>
          </a:p>
          <a:p>
            <a:pPr marL="342900" indent="-342900">
              <a:buFont typeface="+mj-lt"/>
              <a:buAutoNum type="arabicPeriod"/>
            </a:pPr>
            <a:r>
              <a:rPr lang="en-US" sz="2000" dirty="0" smtClean="0">
                <a:latin typeface="Times New Roman" pitchFamily="18" charset="0"/>
                <a:cs typeface="Times New Roman" pitchFamily="18" charset="0"/>
              </a:rPr>
              <a:t>DC gain (at f=0) is |</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which is typically ≥10.</a:t>
            </a:r>
          </a:p>
          <a:p>
            <a:pPr marL="342900" indent="-342900">
              <a:buFont typeface="+mj-lt"/>
              <a:buAutoNum type="arabicPeriod"/>
            </a:pPr>
            <a:r>
              <a:rPr lang="en-US" sz="2000" dirty="0" smtClean="0">
                <a:latin typeface="Times New Roman" pitchFamily="18" charset="0"/>
                <a:cs typeface="Times New Roman" pitchFamily="18" charset="0"/>
              </a:rPr>
              <a:t>For better integration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b</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10f</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(99% Accuracy).</a:t>
            </a:r>
          </a:p>
          <a:p>
            <a:pPr marL="342900" indent="-342900">
              <a:buFont typeface="+mj-lt"/>
              <a:buAutoNum type="arabicPeriod"/>
            </a:pPr>
            <a:r>
              <a:rPr lang="en-US" sz="2000" dirty="0" smtClean="0">
                <a:latin typeface="Times New Roman" pitchFamily="18" charset="0"/>
                <a:cs typeface="Times New Roman" pitchFamily="18" charset="0"/>
              </a:rPr>
              <a:t>For proper integration Time period </a:t>
            </a:r>
            <a:r>
              <a:rPr lang="en-US" sz="2000" b="1" dirty="0" smtClean="0">
                <a:latin typeface="Times New Roman" pitchFamily="18" charset="0"/>
                <a:cs typeface="Times New Roman" pitchFamily="18" charset="0"/>
              </a:rPr>
              <a:t>T</a:t>
            </a:r>
            <a:r>
              <a:rPr lang="en-US" sz="2000" dirty="0" smtClean="0">
                <a:latin typeface="Times New Roman" pitchFamily="18" charset="0"/>
                <a:cs typeface="Times New Roman" pitchFamily="18" charset="0"/>
              </a:rPr>
              <a:t> of input signal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baseline="-25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a:t>
            </a:r>
            <a:r>
              <a:rPr lang="en-US" sz="2000" b="1" baseline="-25000" dirty="0" err="1" smtClean="0">
                <a:latin typeface="Times New Roman" pitchFamily="18" charset="0"/>
                <a:cs typeface="Times New Roman" pitchFamily="18" charset="0"/>
              </a:rPr>
              <a:t>f</a:t>
            </a:r>
            <a:endParaRPr lang="en-US" sz="2000" b="1" baseline="-25000"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TextBox 5"/>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131074" name="Picture 2"/>
          <p:cNvPicPr>
            <a:picLocks noChangeAspect="1" noChangeArrowheads="1"/>
          </p:cNvPicPr>
          <p:nvPr/>
        </p:nvPicPr>
        <p:blipFill>
          <a:blip r:embed="rId2" cstate="print"/>
          <a:srcRect/>
          <a:stretch>
            <a:fillRect/>
          </a:stretch>
        </p:blipFill>
        <p:spPr bwMode="auto">
          <a:xfrm>
            <a:off x="1" y="1484784"/>
            <a:ext cx="9144000" cy="16097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2098" name="Picture 2"/>
          <p:cNvPicPr>
            <a:picLocks noChangeAspect="1" noChangeArrowheads="1"/>
          </p:cNvPicPr>
          <p:nvPr/>
        </p:nvPicPr>
        <p:blipFill>
          <a:blip r:embed="rId2" cstate="print"/>
          <a:srcRect/>
          <a:stretch>
            <a:fillRect/>
          </a:stretch>
        </p:blipFill>
        <p:spPr bwMode="auto">
          <a:xfrm>
            <a:off x="0" y="1556792"/>
            <a:ext cx="9144000" cy="3096285"/>
          </a:xfrm>
          <a:prstGeom prst="rect">
            <a:avLst/>
          </a:prstGeom>
          <a:noFill/>
          <a:ln w="9525">
            <a:noFill/>
            <a:miter lim="800000"/>
            <a:headEnd/>
            <a:tailEnd/>
          </a:ln>
        </p:spPr>
      </p:pic>
      <p:pic>
        <p:nvPicPr>
          <p:cNvPr id="132099" name="Picture 3"/>
          <p:cNvPicPr>
            <a:picLocks noChangeAspect="1" noChangeArrowheads="1"/>
          </p:cNvPicPr>
          <p:nvPr/>
        </p:nvPicPr>
        <p:blipFill>
          <a:blip r:embed="rId3" cstate="print"/>
          <a:srcRect/>
          <a:stretch>
            <a:fillRect/>
          </a:stretch>
        </p:blipFill>
        <p:spPr bwMode="auto">
          <a:xfrm>
            <a:off x="0" y="4845288"/>
            <a:ext cx="9144000" cy="2040096"/>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7" name="TextBox 6"/>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3122" name="Picture 2"/>
          <p:cNvPicPr>
            <a:picLocks noChangeAspect="1" noChangeArrowheads="1"/>
          </p:cNvPicPr>
          <p:nvPr/>
        </p:nvPicPr>
        <p:blipFill>
          <a:blip r:embed="rId2" cstate="print"/>
          <a:srcRect/>
          <a:stretch>
            <a:fillRect/>
          </a:stretch>
        </p:blipFill>
        <p:spPr bwMode="auto">
          <a:xfrm>
            <a:off x="107504" y="1355758"/>
            <a:ext cx="8900539" cy="5461223"/>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4146" name="Picture 2"/>
          <p:cNvPicPr>
            <a:picLocks noChangeAspect="1" noChangeArrowheads="1"/>
          </p:cNvPicPr>
          <p:nvPr/>
        </p:nvPicPr>
        <p:blipFill>
          <a:blip r:embed="rId2" cstate="print"/>
          <a:srcRect/>
          <a:stretch>
            <a:fillRect/>
          </a:stretch>
        </p:blipFill>
        <p:spPr bwMode="auto">
          <a:xfrm>
            <a:off x="144016" y="1490288"/>
            <a:ext cx="8820472" cy="445899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836712"/>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5170" name="Picture 2"/>
          <p:cNvPicPr>
            <a:picLocks noChangeAspect="1" noChangeArrowheads="1"/>
          </p:cNvPicPr>
          <p:nvPr/>
        </p:nvPicPr>
        <p:blipFill>
          <a:blip r:embed="rId2" cstate="print"/>
          <a:srcRect/>
          <a:stretch>
            <a:fillRect/>
          </a:stretch>
        </p:blipFill>
        <p:spPr bwMode="auto">
          <a:xfrm>
            <a:off x="63130" y="1268760"/>
            <a:ext cx="8901358" cy="4517107"/>
          </a:xfrm>
          <a:prstGeom prst="rect">
            <a:avLst/>
          </a:prstGeom>
          <a:noFill/>
          <a:ln w="9525">
            <a:noFill/>
            <a:miter lim="800000"/>
            <a:headEnd/>
            <a:tailEnd/>
          </a:ln>
        </p:spPr>
      </p:pic>
      <p:pic>
        <p:nvPicPr>
          <p:cNvPr id="135171" name="Picture 3"/>
          <p:cNvPicPr>
            <a:picLocks noChangeAspect="1" noChangeArrowheads="1"/>
          </p:cNvPicPr>
          <p:nvPr/>
        </p:nvPicPr>
        <p:blipFill>
          <a:blip r:embed="rId3" cstate="print"/>
          <a:srcRect/>
          <a:stretch>
            <a:fillRect/>
          </a:stretch>
        </p:blipFill>
        <p:spPr bwMode="auto">
          <a:xfrm>
            <a:off x="0" y="5684912"/>
            <a:ext cx="8996685" cy="1173088"/>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5496" y="724634"/>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6194" name="Picture 2"/>
          <p:cNvPicPr>
            <a:picLocks noChangeAspect="1" noChangeArrowheads="1"/>
          </p:cNvPicPr>
          <p:nvPr/>
        </p:nvPicPr>
        <p:blipFill>
          <a:blip r:embed="rId2" cstate="print"/>
          <a:srcRect r="13800"/>
          <a:stretch>
            <a:fillRect/>
          </a:stretch>
        </p:blipFill>
        <p:spPr bwMode="auto">
          <a:xfrm>
            <a:off x="107504" y="1268760"/>
            <a:ext cx="4320480" cy="2448272"/>
          </a:xfrm>
          <a:prstGeom prst="rect">
            <a:avLst/>
          </a:prstGeom>
          <a:ln w="88900" cap="sq" cmpd="thickThin">
            <a:solidFill>
              <a:srgbClr val="000000"/>
            </a:solidFill>
            <a:prstDash val="solid"/>
            <a:miter lim="800000"/>
          </a:ln>
          <a:effectLst>
            <a:innerShdw blurRad="76200">
              <a:srgbClr val="000000"/>
            </a:innerShdw>
          </a:effectLst>
        </p:spPr>
      </p:pic>
      <p:pic>
        <p:nvPicPr>
          <p:cNvPr id="136195" name="Picture 3"/>
          <p:cNvPicPr>
            <a:picLocks noChangeAspect="1" noChangeArrowheads="1"/>
          </p:cNvPicPr>
          <p:nvPr/>
        </p:nvPicPr>
        <p:blipFill>
          <a:blip r:embed="rId3" cstate="print"/>
          <a:srcRect/>
          <a:stretch>
            <a:fillRect/>
          </a:stretch>
        </p:blipFill>
        <p:spPr bwMode="auto">
          <a:xfrm>
            <a:off x="107504" y="3933056"/>
            <a:ext cx="4284240" cy="2878063"/>
          </a:xfrm>
          <a:prstGeom prst="rect">
            <a:avLst/>
          </a:prstGeom>
          <a:ln w="88900" cap="sq" cmpd="thickThin">
            <a:solidFill>
              <a:srgbClr val="000000"/>
            </a:solidFill>
            <a:prstDash val="solid"/>
            <a:miter lim="800000"/>
          </a:ln>
          <a:effectLst>
            <a:innerShdw blurRad="76200">
              <a:srgbClr val="000000"/>
            </a:innerShdw>
          </a:effectLst>
        </p:spPr>
      </p:pic>
      <p:pic>
        <p:nvPicPr>
          <p:cNvPr id="136197" name="Picture 5"/>
          <p:cNvPicPr>
            <a:picLocks noChangeAspect="1" noChangeArrowheads="1"/>
          </p:cNvPicPr>
          <p:nvPr/>
        </p:nvPicPr>
        <p:blipFill>
          <a:blip r:embed="rId4" cstate="print"/>
          <a:srcRect/>
          <a:stretch>
            <a:fillRect/>
          </a:stretch>
        </p:blipFill>
        <p:spPr bwMode="auto">
          <a:xfrm>
            <a:off x="4716016" y="2564904"/>
            <a:ext cx="4382269" cy="316924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492896"/>
            <a:ext cx="7362750" cy="1080120"/>
          </a:xfrm>
        </p:spPr>
        <p:style>
          <a:lnRef idx="1">
            <a:schemeClr val="accent3"/>
          </a:lnRef>
          <a:fillRef idx="2">
            <a:schemeClr val="accent3"/>
          </a:fillRef>
          <a:effectRef idx="1">
            <a:schemeClr val="accent3"/>
          </a:effectRef>
          <a:fontRef idx="minor">
            <a:schemeClr val="dk1"/>
          </a:fontRef>
        </p:style>
        <p:txBody>
          <a:bodyPr>
            <a:noAutofit/>
          </a:bodyPr>
          <a:lstStyle/>
          <a:p>
            <a:pPr>
              <a:defRPr/>
            </a:pPr>
            <a:r>
              <a:rPr lang="en-US" altLang="ko-KR" sz="88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539552" y="1196752"/>
            <a:ext cx="813690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Filters are circuits that are capable of </a:t>
            </a:r>
            <a:r>
              <a:rPr lang="en-US" b="1" dirty="0" smtClean="0">
                <a:latin typeface="Times New Roman" pitchFamily="18" charset="0"/>
                <a:cs typeface="Times New Roman" pitchFamily="18" charset="0"/>
              </a:rPr>
              <a:t>passing</a:t>
            </a:r>
            <a:r>
              <a:rPr lang="en-US" dirty="0" smtClean="0">
                <a:latin typeface="Times New Roman" pitchFamily="18" charset="0"/>
                <a:cs typeface="Times New Roman" pitchFamily="18" charset="0"/>
              </a:rPr>
              <a:t> signals within a band of frequencies while rejecting or </a:t>
            </a:r>
            <a:r>
              <a:rPr lang="en-US" b="1" dirty="0" smtClean="0">
                <a:latin typeface="Times New Roman" pitchFamily="18" charset="0"/>
                <a:cs typeface="Times New Roman" pitchFamily="18" charset="0"/>
              </a:rPr>
              <a:t>blocking</a:t>
            </a:r>
            <a:r>
              <a:rPr lang="en-US" dirty="0" smtClean="0">
                <a:latin typeface="Times New Roman" pitchFamily="18" charset="0"/>
                <a:cs typeface="Times New Roman" pitchFamily="18" charset="0"/>
              </a:rPr>
              <a:t> signals of frequencies outside this band. This property of filters is also called “</a:t>
            </a:r>
            <a:r>
              <a:rPr lang="en-US" b="1" dirty="0" smtClean="0">
                <a:latin typeface="Times New Roman" pitchFamily="18" charset="0"/>
                <a:cs typeface="Times New Roman" pitchFamily="18" charset="0"/>
              </a:rPr>
              <a:t>frequency selectivity</a:t>
            </a:r>
            <a:r>
              <a:rPr lang="en-US" dirty="0" smtClean="0">
                <a:latin typeface="Times New Roman" pitchFamily="18" charset="0"/>
                <a:cs typeface="Times New Roman" pitchFamily="18" charset="0"/>
              </a:rPr>
              <a:t>”.</a:t>
            </a:r>
          </a:p>
          <a:p>
            <a:pPr marL="465138" indent="-465138" algn="just">
              <a:buFont typeface="Wingdings" pitchFamily="2" charset="2"/>
              <a:buChar char="Ø"/>
            </a:pPr>
            <a:r>
              <a:rPr lang="en-US" dirty="0" smtClean="0">
                <a:latin typeface="Times New Roman" pitchFamily="18" charset="0"/>
                <a:cs typeface="Times New Roman" pitchFamily="18" charset="0"/>
              </a:rPr>
              <a:t>Filter can be </a:t>
            </a:r>
            <a:r>
              <a:rPr lang="en-US" b="1" dirty="0" smtClean="0">
                <a:latin typeface="Times New Roman" pitchFamily="18" charset="0"/>
                <a:cs typeface="Times New Roman" pitchFamily="18" charset="0"/>
              </a:rPr>
              <a:t>Passive</a:t>
            </a:r>
            <a:r>
              <a:rPr lang="en-US" dirty="0" smtClean="0">
                <a:latin typeface="Times New Roman" pitchFamily="18" charset="0"/>
                <a:cs typeface="Times New Roman" pitchFamily="18" charset="0"/>
              </a:rPr>
              <a:t> or </a:t>
            </a:r>
            <a:r>
              <a:rPr lang="en-US" b="1" dirty="0" smtClean="0">
                <a:latin typeface="Times New Roman" pitchFamily="18" charset="0"/>
                <a:cs typeface="Times New Roman" pitchFamily="18" charset="0"/>
              </a:rPr>
              <a:t>Active </a:t>
            </a:r>
            <a:r>
              <a:rPr lang="en-US" dirty="0" smtClean="0">
                <a:latin typeface="Times New Roman" pitchFamily="18" charset="0"/>
                <a:cs typeface="Times New Roman" pitchFamily="18" charset="0"/>
              </a:rPr>
              <a:t>filter.</a:t>
            </a:r>
            <a:endParaRPr lang="en-US" dirty="0">
              <a:latin typeface="Times New Roman" pitchFamily="18" charset="0"/>
              <a:cs typeface="Times New Roman" pitchFamily="18" charset="0"/>
            </a:endParaRPr>
          </a:p>
        </p:txBody>
      </p:sp>
      <p:sp>
        <p:nvSpPr>
          <p:cNvPr id="7" name="Rectangle 6"/>
          <p:cNvSpPr/>
          <p:nvPr/>
        </p:nvSpPr>
        <p:spPr>
          <a:xfrm>
            <a:off x="683568" y="2852936"/>
            <a:ext cx="7776864"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buFont typeface="Wingdings" pitchFamily="2" charset="2"/>
              <a:buChar char="v"/>
            </a:pPr>
            <a:r>
              <a:rPr lang="en-US" sz="2400" b="1" dirty="0" smtClean="0">
                <a:solidFill>
                  <a:schemeClr val="accent2">
                    <a:lumMod val="75000"/>
                  </a:schemeClr>
                </a:solidFill>
                <a:latin typeface="Times New Roman" pitchFamily="18" charset="0"/>
                <a:cs typeface="Times New Roman" pitchFamily="18" charset="0"/>
              </a:rPr>
              <a:t>Passive filters: </a:t>
            </a:r>
          </a:p>
          <a:p>
            <a:r>
              <a:rPr lang="en-US" sz="2000" dirty="0" smtClean="0">
                <a:latin typeface="Times New Roman" pitchFamily="18" charset="0"/>
                <a:cs typeface="Times New Roman" pitchFamily="18" charset="0"/>
              </a:rPr>
              <a:t>	The circuits built using RC, RL, or RLC circuits.</a:t>
            </a:r>
          </a:p>
          <a:p>
            <a:pPr>
              <a:buFont typeface="Wingdings" pitchFamily="2" charset="2"/>
              <a:buChar char="v"/>
            </a:pPr>
            <a:r>
              <a:rPr lang="en-US" sz="2400" b="1" dirty="0" smtClean="0">
                <a:solidFill>
                  <a:schemeClr val="accent2">
                    <a:lumMod val="75000"/>
                  </a:schemeClr>
                </a:solidFill>
                <a:latin typeface="Times New Roman" pitchFamily="18" charset="0"/>
                <a:cs typeface="Times New Roman" pitchFamily="18" charset="0"/>
              </a:rPr>
              <a:t>Active filters : </a:t>
            </a:r>
          </a:p>
          <a:p>
            <a:r>
              <a:rPr lang="en-US" sz="2000" dirty="0" smtClean="0">
                <a:latin typeface="Times New Roman" pitchFamily="18" charset="0"/>
                <a:cs typeface="Times New Roman" pitchFamily="18" charset="0"/>
              </a:rPr>
              <a:t>	The circuits that employ one or more op-amps in the design an addition to resistors and capacitors</a:t>
            </a:r>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3075" y="2276872"/>
            <a:ext cx="5657850" cy="3952875"/>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735135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484784"/>
            <a:ext cx="8280920" cy="38472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04813" indent="-404813" algn="just">
              <a:buFont typeface="Wingdings" pitchFamily="2" charset="2"/>
              <a:buChar char="ü"/>
            </a:pPr>
            <a:r>
              <a:rPr lang="en-US" sz="2400" dirty="0" smtClean="0">
                <a:solidFill>
                  <a:srgbClr val="00B050"/>
                </a:solidFill>
                <a:latin typeface="Times New Roman" pitchFamily="18" charset="0"/>
                <a:cs typeface="Times New Roman" pitchFamily="18" charset="0"/>
              </a:rPr>
              <a:t>There are two broad categories of filters:</a:t>
            </a:r>
          </a:p>
          <a:p>
            <a:pPr marL="854075" lvl="1" indent="-396875" algn="just">
              <a:buFont typeface="Wingdings" pitchFamily="2" charset="2"/>
              <a:buChar char="Ø"/>
            </a:pPr>
            <a:r>
              <a:rPr lang="en-US" sz="2400" dirty="0" smtClean="0">
                <a:solidFill>
                  <a:srgbClr val="00B050"/>
                </a:solidFill>
                <a:latin typeface="Times New Roman" pitchFamily="18" charset="0"/>
                <a:cs typeface="Times New Roman" pitchFamily="18" charset="0"/>
              </a:rPr>
              <a:t>An </a:t>
            </a:r>
            <a:r>
              <a:rPr lang="en-US" sz="2400" b="1" dirty="0" smtClean="0">
                <a:solidFill>
                  <a:schemeClr val="accent1"/>
                </a:solidFill>
                <a:latin typeface="Times New Roman" pitchFamily="18" charset="0"/>
                <a:cs typeface="Times New Roman" pitchFamily="18" charset="0"/>
              </a:rPr>
              <a:t>analog filter </a:t>
            </a:r>
            <a:r>
              <a:rPr lang="en-US" sz="2400" dirty="0" smtClean="0">
                <a:solidFill>
                  <a:srgbClr val="00B050"/>
                </a:solidFill>
                <a:latin typeface="Times New Roman" pitchFamily="18" charset="0"/>
                <a:cs typeface="Times New Roman" pitchFamily="18" charset="0"/>
              </a:rPr>
              <a:t>processes continuous-time signals</a:t>
            </a:r>
          </a:p>
          <a:p>
            <a:pPr marL="854075" lvl="1" indent="-396875" algn="just">
              <a:buFont typeface="Wingdings" pitchFamily="2" charset="2"/>
              <a:buChar char="Ø"/>
            </a:pPr>
            <a:r>
              <a:rPr lang="en-US" sz="2400" dirty="0" smtClean="0">
                <a:solidFill>
                  <a:srgbClr val="00B050"/>
                </a:solidFill>
                <a:latin typeface="Times New Roman" pitchFamily="18" charset="0"/>
                <a:cs typeface="Times New Roman" pitchFamily="18" charset="0"/>
              </a:rPr>
              <a:t>A </a:t>
            </a:r>
            <a:r>
              <a:rPr lang="en-US" sz="2400" b="1" dirty="0" smtClean="0">
                <a:solidFill>
                  <a:schemeClr val="accent1"/>
                </a:solidFill>
                <a:latin typeface="Times New Roman" pitchFamily="18" charset="0"/>
                <a:cs typeface="Times New Roman" pitchFamily="18" charset="0"/>
              </a:rPr>
              <a:t>digital filter </a:t>
            </a:r>
            <a:r>
              <a:rPr lang="en-US" sz="2400" dirty="0" smtClean="0">
                <a:solidFill>
                  <a:srgbClr val="00B050"/>
                </a:solidFill>
                <a:latin typeface="Times New Roman" pitchFamily="18" charset="0"/>
                <a:cs typeface="Times New Roman" pitchFamily="18" charset="0"/>
              </a:rPr>
              <a:t>processes discrete-time signals.</a:t>
            </a:r>
          </a:p>
          <a:p>
            <a:pPr marL="854075" lvl="1" indent="-396875" algn="just">
              <a:buFont typeface="Wingdings" pitchFamily="2" charset="2"/>
              <a:buChar char="Ø"/>
            </a:pPr>
            <a:endParaRPr lang="en-US" sz="2400" dirty="0" smtClean="0">
              <a:solidFill>
                <a:srgbClr val="00B050"/>
              </a:solidFill>
              <a:latin typeface="Times New Roman" pitchFamily="18" charset="0"/>
              <a:cs typeface="Times New Roman" pitchFamily="18" charset="0"/>
            </a:endParaRPr>
          </a:p>
          <a:p>
            <a:pPr marL="854075" lvl="1" indent="-396875" algn="just"/>
            <a:endParaRPr lang="en-US" dirty="0" smtClean="0">
              <a:solidFill>
                <a:srgbClr val="00B050"/>
              </a:solidFill>
              <a:latin typeface="Times New Roman" pitchFamily="18" charset="0"/>
              <a:cs typeface="Times New Roman" pitchFamily="18" charset="0"/>
            </a:endParaRPr>
          </a:p>
          <a:p>
            <a:pPr marL="404813" indent="-404813" algn="just">
              <a:buFont typeface="Wingdings" pitchFamily="2" charset="2"/>
              <a:buChar char="ü"/>
            </a:pPr>
            <a:r>
              <a:rPr lang="en-US" dirty="0" smtClean="0">
                <a:solidFill>
                  <a:srgbClr val="FF0000"/>
                </a:solidFill>
                <a:latin typeface="Times New Roman" pitchFamily="18" charset="0"/>
                <a:cs typeface="Times New Roman" pitchFamily="18" charset="0"/>
              </a:rPr>
              <a:t>The analog or digital filters can be subdivided into four categories: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Low pass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High pass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Band stop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Band pass Filters</a:t>
            </a:r>
            <a:endParaRPr lang="en-US" b="1" dirty="0">
              <a:solidFill>
                <a:srgbClr val="FF0000"/>
              </a:solidFill>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srcRect/>
          <a:stretch>
            <a:fillRect/>
          </a:stretch>
        </p:blipFill>
        <p:spPr bwMode="auto">
          <a:xfrm>
            <a:off x="5516" y="1057647"/>
            <a:ext cx="9087212" cy="5539705"/>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23528" y="1196752"/>
            <a:ext cx="8568952" cy="4585871"/>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000" b="1" dirty="0" smtClean="0">
                <a:solidFill>
                  <a:srgbClr val="FF0000"/>
                </a:solidFill>
                <a:latin typeface="Times New Roman" pitchFamily="18" charset="0"/>
                <a:cs typeface="Times New Roman" pitchFamily="18" charset="0"/>
              </a:rPr>
              <a:t>Passive Filters Disadvantages:</a:t>
            </a:r>
          </a:p>
          <a:p>
            <a:pPr marL="974725" indent="-465138" algn="just">
              <a:buFont typeface="Wingdings" pitchFamily="2" charset="2"/>
              <a:buChar char="Ø"/>
            </a:pPr>
            <a:r>
              <a:rPr lang="en-US" dirty="0" smtClean="0">
                <a:latin typeface="Times New Roman" pitchFamily="18" charset="0"/>
                <a:cs typeface="Times New Roman" pitchFamily="18" charset="0"/>
              </a:rPr>
              <a:t>Made up of passive components - resistors, capacitors and inductors</a:t>
            </a:r>
          </a:p>
          <a:p>
            <a:pPr marL="974725" indent="-465138" algn="just">
              <a:buFont typeface="Wingdings" pitchFamily="2" charset="2"/>
              <a:buChar char="Ø"/>
            </a:pPr>
            <a:r>
              <a:rPr lang="fr-FR" dirty="0" smtClean="0">
                <a:latin typeface="Times New Roman" pitchFamily="18" charset="0"/>
                <a:cs typeface="Times New Roman" pitchFamily="18" charset="0"/>
              </a:rPr>
              <a:t>No </a:t>
            </a:r>
            <a:r>
              <a:rPr lang="fr-FR" dirty="0" err="1" smtClean="0">
                <a:latin typeface="Times New Roman" pitchFamily="18" charset="0"/>
                <a:cs typeface="Times New Roman" pitchFamily="18" charset="0"/>
              </a:rPr>
              <a:t>amplifying</a:t>
            </a:r>
            <a:r>
              <a:rPr lang="fr-FR" dirty="0" smtClean="0">
                <a:latin typeface="Times New Roman" pitchFamily="18" charset="0"/>
                <a:cs typeface="Times New Roman" pitchFamily="18" charset="0"/>
              </a:rPr>
              <a:t> éléments (transistors, op-</a:t>
            </a:r>
            <a:r>
              <a:rPr lang="fr-FR" dirty="0" err="1" smtClean="0">
                <a:latin typeface="Times New Roman" pitchFamily="18" charset="0"/>
                <a:cs typeface="Times New Roman" pitchFamily="18" charset="0"/>
              </a:rPr>
              <a:t>amps</a:t>
            </a:r>
            <a:r>
              <a:rPr lang="fr-FR" dirty="0" smtClean="0">
                <a:latin typeface="Times New Roman" pitchFamily="18" charset="0"/>
                <a:cs typeface="Times New Roman" pitchFamily="18" charset="0"/>
              </a:rPr>
              <a:t>, </a:t>
            </a:r>
            <a:r>
              <a:rPr lang="fr-FR" dirty="0" err="1" smtClean="0">
                <a:latin typeface="Times New Roman" pitchFamily="18" charset="0"/>
                <a:cs typeface="Times New Roman" pitchFamily="18" charset="0"/>
              </a:rPr>
              <a:t>etc</a:t>
            </a:r>
            <a:r>
              <a:rPr lang="fr-FR" dirty="0" smtClean="0">
                <a:latin typeface="Times New Roman" pitchFamily="18" charset="0"/>
                <a:cs typeface="Times New Roman" pitchFamily="18" charset="0"/>
              </a:rPr>
              <a:t>)</a:t>
            </a:r>
          </a:p>
          <a:p>
            <a:pPr marL="974725" indent="-465138" algn="just">
              <a:buFont typeface="Wingdings" pitchFamily="2" charset="2"/>
              <a:buChar char="Ø"/>
            </a:pPr>
            <a:r>
              <a:rPr lang="en-US" dirty="0" smtClean="0">
                <a:latin typeface="Times New Roman" pitchFamily="18" charset="0"/>
                <a:cs typeface="Times New Roman" pitchFamily="18" charset="0"/>
              </a:rPr>
              <a:t>No signal gain</a:t>
            </a:r>
          </a:p>
          <a:p>
            <a:pPr marL="974725" indent="-465138" algn="just">
              <a:buFont typeface="Wingdings" pitchFamily="2" charset="2"/>
              <a:buChar char="Ø"/>
            </a:pPr>
            <a:r>
              <a:rPr lang="en-US" dirty="0" smtClean="0">
                <a:latin typeface="Times New Roman" pitchFamily="18" charset="0"/>
                <a:cs typeface="Times New Roman" pitchFamily="18" charset="0"/>
              </a:rPr>
              <a:t>1st order - design is simple (just use standard equations to find resonant frequency of the circuit)</a:t>
            </a:r>
          </a:p>
          <a:p>
            <a:pPr marL="974725" indent="-465138" algn="just">
              <a:buFont typeface="Wingdings" pitchFamily="2" charset="2"/>
              <a:buChar char="Ø"/>
            </a:pPr>
            <a:r>
              <a:rPr lang="en-US" dirty="0" smtClean="0">
                <a:latin typeface="Times New Roman" pitchFamily="18" charset="0"/>
                <a:cs typeface="Times New Roman" pitchFamily="18" charset="0"/>
              </a:rPr>
              <a:t>2nd order - complex equations</a:t>
            </a:r>
          </a:p>
          <a:p>
            <a:pPr marL="974725" indent="-465138" algn="just">
              <a:buFont typeface="Wingdings" pitchFamily="2" charset="2"/>
              <a:buChar char="Ø"/>
            </a:pPr>
            <a:r>
              <a:rPr lang="en-US" dirty="0" smtClean="0">
                <a:latin typeface="Times New Roman" pitchFamily="18" charset="0"/>
                <a:cs typeface="Times New Roman" pitchFamily="18" charset="0"/>
              </a:rPr>
              <a:t>Require no power supplies</a:t>
            </a:r>
          </a:p>
          <a:p>
            <a:pPr marL="974725" indent="-465138" algn="just">
              <a:buFont typeface="Wingdings" pitchFamily="2" charset="2"/>
              <a:buChar char="Ø"/>
            </a:pPr>
            <a:r>
              <a:rPr lang="en-US" dirty="0" smtClean="0">
                <a:latin typeface="Times New Roman" pitchFamily="18" charset="0"/>
                <a:cs typeface="Times New Roman" pitchFamily="18" charset="0"/>
              </a:rPr>
              <a:t>Buffer amplifiers might be required</a:t>
            </a:r>
          </a:p>
          <a:p>
            <a:pPr marL="974725" indent="-465138" algn="just">
              <a:buFont typeface="Wingdings" pitchFamily="2" charset="2"/>
              <a:buChar char="Ø"/>
            </a:pPr>
            <a:r>
              <a:rPr lang="en-US" dirty="0" smtClean="0">
                <a:latin typeface="Times New Roman" pitchFamily="18" charset="0"/>
                <a:cs typeface="Times New Roman" pitchFamily="18" charset="0"/>
              </a:rPr>
              <a:t>Desirable to use inductors with high quality factors</a:t>
            </a:r>
          </a:p>
          <a:p>
            <a:pPr algn="just"/>
            <a:endParaRPr lang="en-US" dirty="0" smtClean="0">
              <a:latin typeface="Times New Roman" pitchFamily="18" charset="0"/>
              <a:cs typeface="Times New Roman" pitchFamily="18" charset="0"/>
            </a:endParaRPr>
          </a:p>
          <a:p>
            <a:pPr algn="just"/>
            <a:r>
              <a:rPr lang="en-US" sz="2000" b="1" dirty="0" smtClean="0">
                <a:solidFill>
                  <a:srgbClr val="FF0000"/>
                </a:solidFill>
                <a:latin typeface="Times New Roman" pitchFamily="18" charset="0"/>
                <a:cs typeface="Times New Roman" pitchFamily="18" charset="0"/>
              </a:rPr>
              <a:t>Inductor</a:t>
            </a:r>
            <a:endParaRPr lang="en-US" b="1" dirty="0" smtClean="0">
              <a:solidFill>
                <a:srgbClr val="FF0000"/>
              </a:solidFill>
              <a:latin typeface="Times New Roman" pitchFamily="18" charset="0"/>
              <a:cs typeface="Times New Roman" pitchFamily="18" charset="0"/>
            </a:endParaRPr>
          </a:p>
          <a:p>
            <a:pPr marL="914400" indent="-449263" algn="just">
              <a:buFont typeface="Wingdings" pitchFamily="2" charset="2"/>
              <a:buChar char="Ø"/>
            </a:pPr>
            <a:r>
              <a:rPr lang="en-US" dirty="0" smtClean="0">
                <a:latin typeface="Times New Roman" pitchFamily="18" charset="0"/>
                <a:cs typeface="Times New Roman" pitchFamily="18" charset="0"/>
              </a:rPr>
              <a:t>Physical size, and large inductance values are required.</a:t>
            </a:r>
          </a:p>
          <a:p>
            <a:pPr marL="914400" indent="-449263" algn="just">
              <a:buFont typeface="Wingdings" pitchFamily="2" charset="2"/>
              <a:buChar char="Ø"/>
            </a:pPr>
            <a:r>
              <a:rPr lang="en-US" dirty="0" smtClean="0">
                <a:latin typeface="Times New Roman" pitchFamily="18" charset="0"/>
                <a:cs typeface="Times New Roman" pitchFamily="18" charset="0"/>
              </a:rPr>
              <a:t>Often prohibitively expensive.</a:t>
            </a:r>
          </a:p>
          <a:p>
            <a:pPr marL="914400" indent="-449263" algn="just">
              <a:buFont typeface="Wingdings" pitchFamily="2" charset="2"/>
              <a:buChar char="Ø"/>
            </a:pPr>
            <a:r>
              <a:rPr lang="en-US" dirty="0" smtClean="0">
                <a:latin typeface="Times New Roman" pitchFamily="18" charset="0"/>
                <a:cs typeface="Times New Roman" pitchFamily="18" charset="0"/>
              </a:rPr>
              <a:t>Difficult to implement at frequencies below 1 kHz.</a:t>
            </a:r>
          </a:p>
          <a:p>
            <a:pPr marL="914400" indent="-449263" algn="just">
              <a:buFont typeface="Wingdings" pitchFamily="2" charset="2"/>
              <a:buChar char="Ø"/>
            </a:pPr>
            <a:r>
              <a:rPr lang="en-US" dirty="0" err="1" smtClean="0">
                <a:latin typeface="Times New Roman" pitchFamily="18" charset="0"/>
                <a:cs typeface="Times New Roman" pitchFamily="18" charset="0"/>
              </a:rPr>
              <a:t>Lossy</a:t>
            </a:r>
            <a:endParaRPr lang="en-US"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23528" y="1196752"/>
            <a:ext cx="8568952" cy="4585871"/>
          </a:xfrm>
          <a:prstGeom prst="rect">
            <a:avLst/>
          </a:prstGeom>
          <a:solidFill>
            <a:schemeClr val="accent3">
              <a:lumMod val="40000"/>
              <a:lumOff val="60000"/>
            </a:schemeClr>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b="1" dirty="0" smtClean="0">
                <a:solidFill>
                  <a:srgbClr val="FF0000"/>
                </a:solidFill>
                <a:latin typeface="Times New Roman" pitchFamily="18" charset="0"/>
                <a:cs typeface="Times New Roman" pitchFamily="18" charset="0"/>
              </a:rPr>
              <a:t>Active Filters Advantages:</a:t>
            </a:r>
          </a:p>
          <a:p>
            <a:pPr marL="974725" indent="-465138" algn="just">
              <a:buFont typeface="Wingdings" pitchFamily="2" charset="2"/>
              <a:buChar char="Ø"/>
            </a:pPr>
            <a:r>
              <a:rPr lang="en-US" sz="2400" dirty="0" smtClean="0">
                <a:latin typeface="Times New Roman" pitchFamily="18" charset="0"/>
                <a:cs typeface="Times New Roman" pitchFamily="18" charset="0"/>
              </a:rPr>
              <a:t>No inductors</a:t>
            </a:r>
          </a:p>
          <a:p>
            <a:pPr marL="974725" indent="-465138" algn="just">
              <a:buFont typeface="Wingdings" pitchFamily="2" charset="2"/>
              <a:buChar char="Ø"/>
            </a:pPr>
            <a:r>
              <a:rPr lang="en-US" sz="2400" dirty="0" smtClean="0">
                <a:latin typeface="Times New Roman" pitchFamily="18" charset="0"/>
                <a:cs typeface="Times New Roman" pitchFamily="18" charset="0"/>
              </a:rPr>
              <a:t>Made up of op-amps, resistors and capacitors</a:t>
            </a:r>
          </a:p>
          <a:p>
            <a:pPr marL="974725" indent="-465138" algn="just">
              <a:buFont typeface="Wingdings" pitchFamily="2" charset="2"/>
              <a:buChar char="Ø"/>
            </a:pPr>
            <a:r>
              <a:rPr lang="en-US" sz="2400" dirty="0" smtClean="0">
                <a:latin typeface="Times New Roman" pitchFamily="18" charset="0"/>
                <a:cs typeface="Times New Roman" pitchFamily="18" charset="0"/>
              </a:rPr>
              <a:t>Provides arbitrary gain</a:t>
            </a:r>
          </a:p>
          <a:p>
            <a:pPr marL="974725" indent="-465138" algn="just">
              <a:buFont typeface="Wingdings" pitchFamily="2" charset="2"/>
              <a:buChar char="Ø"/>
            </a:pPr>
            <a:r>
              <a:rPr lang="en-US" sz="2400" dirty="0" smtClean="0">
                <a:latin typeface="Times New Roman" pitchFamily="18" charset="0"/>
                <a:cs typeface="Times New Roman" pitchFamily="18" charset="0"/>
              </a:rPr>
              <a:t>High input impedance prevents excessive loading of the driving source</a:t>
            </a:r>
          </a:p>
          <a:p>
            <a:pPr marL="974725" indent="-465138" algn="just">
              <a:buFont typeface="Wingdings" pitchFamily="2" charset="2"/>
              <a:buChar char="Ø"/>
            </a:pPr>
            <a:r>
              <a:rPr lang="en-US" sz="2400" dirty="0" smtClean="0">
                <a:latin typeface="Times New Roman" pitchFamily="18" charset="0"/>
                <a:cs typeface="Times New Roman" pitchFamily="18" charset="0"/>
              </a:rPr>
              <a:t>Low output impedance prevents the filter from being affected by the load</a:t>
            </a:r>
          </a:p>
          <a:p>
            <a:pPr marL="974725" indent="-465138" algn="just">
              <a:buFont typeface="Wingdings" pitchFamily="2" charset="2"/>
              <a:buChar char="Ø"/>
            </a:pPr>
            <a:r>
              <a:rPr lang="en-US" sz="2400" dirty="0" smtClean="0">
                <a:latin typeface="Times New Roman" pitchFamily="18" charset="0"/>
                <a:cs typeface="Times New Roman" pitchFamily="18" charset="0"/>
              </a:rPr>
              <a:t>Easy to adjust over a wide frequency range without altering the desired response.</a:t>
            </a:r>
          </a:p>
          <a:p>
            <a:pPr marL="974725" indent="-465138" algn="just">
              <a:buFont typeface="Wingdings" pitchFamily="2" charset="2"/>
              <a:buChar char="Ø"/>
            </a:pPr>
            <a:r>
              <a:rPr lang="en-US" sz="2400" dirty="0" smtClean="0">
                <a:latin typeface="Times New Roman" pitchFamily="18" charset="0"/>
                <a:cs typeface="Times New Roman" pitchFamily="18" charset="0"/>
              </a:rPr>
              <a:t>Reduced size and weight</a:t>
            </a:r>
          </a:p>
          <a:p>
            <a:pPr marL="974725" indent="-465138" algn="just">
              <a:buFont typeface="Wingdings" pitchFamily="2" charset="2"/>
              <a:buChar char="Ø"/>
            </a:pPr>
            <a:r>
              <a:rPr lang="en-US" sz="2400" dirty="0" smtClean="0">
                <a:latin typeface="Times New Roman" pitchFamily="18" charset="0"/>
                <a:cs typeface="Times New Roman" pitchFamily="18" charset="0"/>
              </a:rPr>
              <a:t>Increased reliability and improved performance</a:t>
            </a:r>
            <a:endParaRPr lang="en-US" sz="2400" dirty="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92484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First Order Low Pass Filter</a:t>
            </a:r>
            <a:endParaRPr lang="en-US" b="1" dirty="0">
              <a:latin typeface="Times New Roman" pitchFamily="18" charset="0"/>
              <a:cs typeface="Times New Roman" pitchFamily="18" charset="0"/>
            </a:endParaRPr>
          </a:p>
        </p:txBody>
      </p:sp>
      <p:pic>
        <p:nvPicPr>
          <p:cNvPr id="80898" name="Picture 2"/>
          <p:cNvPicPr>
            <a:picLocks noChangeAspect="1" noChangeArrowheads="1"/>
          </p:cNvPicPr>
          <p:nvPr/>
        </p:nvPicPr>
        <p:blipFill>
          <a:blip r:embed="rId2" cstate="print"/>
          <a:srcRect/>
          <a:stretch>
            <a:fillRect/>
          </a:stretch>
        </p:blipFill>
        <p:spPr bwMode="auto">
          <a:xfrm>
            <a:off x="1979712" y="1700808"/>
            <a:ext cx="6408701" cy="3881809"/>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971600" y="1052736"/>
            <a:ext cx="7329918" cy="2304256"/>
          </a:xfrm>
          <a:prstGeom prst="rect">
            <a:avLst/>
          </a:prstGeom>
          <a:noFill/>
          <a:ln w="9525">
            <a:noFill/>
            <a:miter lim="800000"/>
            <a:headEnd/>
            <a:tailEnd/>
          </a:ln>
        </p:spPr>
      </p:pic>
      <p:pic>
        <p:nvPicPr>
          <p:cNvPr id="146434" name="Picture 2" descr="image3.jpg"/>
          <p:cNvPicPr>
            <a:picLocks noChangeAspect="1" noChangeArrowheads="1"/>
          </p:cNvPicPr>
          <p:nvPr/>
        </p:nvPicPr>
        <p:blipFill>
          <a:blip r:embed="rId3" cstate="print"/>
          <a:srcRect/>
          <a:stretch>
            <a:fillRect/>
          </a:stretch>
        </p:blipFill>
        <p:spPr bwMode="auto">
          <a:xfrm>
            <a:off x="1043608" y="4077072"/>
            <a:ext cx="7366413" cy="2376264"/>
          </a:xfrm>
          <a:prstGeom prst="rect">
            <a:avLst/>
          </a:prstGeom>
          <a:noFill/>
        </p:spPr>
      </p:pic>
      <p:sp>
        <p:nvSpPr>
          <p:cNvPr id="6" name="TextBox 5"/>
          <p:cNvSpPr txBox="1"/>
          <p:nvPr/>
        </p:nvSpPr>
        <p:spPr>
          <a:xfrm>
            <a:off x="3635896" y="188640"/>
            <a:ext cx="1664558" cy="707886"/>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 = IR</a:t>
            </a:r>
            <a:endPar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7" name="TextBox 6"/>
          <p:cNvSpPr txBox="1"/>
          <p:nvPr/>
        </p:nvSpPr>
        <p:spPr>
          <a:xfrm>
            <a:off x="3419872" y="3441194"/>
            <a:ext cx="1807226" cy="707886"/>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 = V/R</a:t>
            </a:r>
            <a:endPar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1668864"/>
            <a:ext cx="824440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sz="2400" dirty="0" smtClean="0">
                <a:latin typeface="Times New Roman" pitchFamily="18" charset="0"/>
                <a:cs typeface="Times New Roman" pitchFamily="18" charset="0"/>
              </a:rPr>
              <a:t>Voltage ‘Vin’ as an input voltage signal which is analog in nature.</a:t>
            </a:r>
          </a:p>
          <a:p>
            <a:pPr marL="465138" indent="-465138" algn="just">
              <a:buFont typeface="Wingdings" pitchFamily="2" charset="2"/>
              <a:buChar char="Ø"/>
            </a:pPr>
            <a:r>
              <a:rPr lang="en-US" sz="2400" dirty="0" smtClean="0">
                <a:latin typeface="Times New Roman" pitchFamily="18" charset="0"/>
                <a:cs typeface="Times New Roman" pitchFamily="18" charset="0"/>
              </a:rPr>
              <a:t>Voltage ‘Vo’ is the output voltage of the operational amplifier.</a:t>
            </a:r>
          </a:p>
          <a:p>
            <a:pPr marL="465138" indent="-465138" algn="just">
              <a:buFont typeface="Wingdings" pitchFamily="2" charset="2"/>
              <a:buChar char="Ø"/>
            </a:pPr>
            <a:r>
              <a:rPr lang="en-US" sz="2400" dirty="0" smtClean="0">
                <a:latin typeface="Times New Roman" pitchFamily="18" charset="0"/>
                <a:cs typeface="Times New Roman" pitchFamily="18" charset="0"/>
              </a:rPr>
              <a:t>Resistors ‘R</a:t>
            </a:r>
            <a:r>
              <a:rPr lang="en-US" sz="2400" baseline="-25000"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and ‘R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are the negative feedback resistors of the operational amplifier.</a:t>
            </a:r>
          </a:p>
          <a:p>
            <a:pPr marL="465138" indent="-465138" algn="just">
              <a:buFont typeface="Wingdings" pitchFamily="2" charset="2"/>
              <a:buChar char="Ø"/>
            </a:pPr>
            <a:r>
              <a:rPr lang="en-US" sz="2400" dirty="0" smtClean="0">
                <a:latin typeface="Times New Roman" pitchFamily="18" charset="0"/>
                <a:cs typeface="Times New Roman" pitchFamily="18" charset="0"/>
              </a:rPr>
              <a:t>There is a single R-C network (marked in the red square) present in the circuit hence the filter is a first-order low pass filter  </a:t>
            </a:r>
          </a:p>
          <a:p>
            <a:pPr marL="465138" indent="-465138" algn="just">
              <a:buFont typeface="Wingdings" pitchFamily="2" charset="2"/>
              <a:buChar char="Ø"/>
            </a:pP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L</a:t>
            </a:r>
            <a:r>
              <a:rPr lang="en-US" sz="2400" dirty="0" smtClean="0">
                <a:latin typeface="Times New Roman" pitchFamily="18" charset="0"/>
                <a:cs typeface="Times New Roman" pitchFamily="18" charset="0"/>
              </a:rPr>
              <a:t>’ is the load resistance connected at the op-amp output.</a:t>
            </a:r>
            <a:endParaRPr lang="en-US" sz="2400"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179512" y="1052736"/>
            <a:ext cx="2253822" cy="369332"/>
          </a:xfrm>
          <a:prstGeom prst="rect">
            <a:avLst/>
          </a:prstGeom>
        </p:spPr>
        <p:txBody>
          <a:bodyPr wrap="none">
            <a:spAutoFit/>
          </a:bodyPr>
          <a:lstStyle/>
          <a:p>
            <a:r>
              <a:rPr lang="en-US" dirty="0" smtClean="0">
                <a:latin typeface="Times New Roman" pitchFamily="18" charset="0"/>
                <a:cs typeface="Times New Roman" pitchFamily="18" charset="0"/>
              </a:rPr>
              <a:t>In the circuit we have: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1273490" y="1484784"/>
            <a:ext cx="4666662"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6" name="TextBox 5"/>
          <p:cNvSpPr txBox="1"/>
          <p:nvPr/>
        </p:nvSpPr>
        <p:spPr>
          <a:xfrm>
            <a:off x="251520" y="2276872"/>
            <a:ext cx="3008196"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TextBox 6"/>
          <p:cNvSpPr txBox="1"/>
          <p:nvPr/>
        </p:nvSpPr>
        <p:spPr>
          <a:xfrm>
            <a:off x="1331640" y="2780928"/>
            <a:ext cx="4752528"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)/R + C(dV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0</a:t>
            </a: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 + C(dV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/R)		---- (2)</a:t>
            </a:r>
          </a:p>
        </p:txBody>
      </p:sp>
      <p:sp>
        <p:nvSpPr>
          <p:cNvPr id="8" name="TextBox 7"/>
          <p:cNvSpPr txBox="1"/>
          <p:nvPr/>
        </p:nvSpPr>
        <p:spPr>
          <a:xfrm>
            <a:off x="251520" y="3933056"/>
            <a:ext cx="3702104" cy="369332"/>
          </a:xfrm>
          <a:prstGeom prst="rect">
            <a:avLst/>
          </a:prstGeom>
          <a:noFill/>
        </p:spPr>
        <p:txBody>
          <a:bodyPr wrap="none" rtlCol="0">
            <a:spAutoFit/>
          </a:bodyPr>
          <a:lstStyle/>
          <a:p>
            <a:r>
              <a:rPr lang="en-US" dirty="0" smtClean="0">
                <a:latin typeface="Times New Roman" pitchFamily="18" charset="0"/>
                <a:cs typeface="Times New Roman" pitchFamily="18" charset="0"/>
              </a:rPr>
              <a:t>Taking Laplace Transform in </a:t>
            </a:r>
            <a:r>
              <a:rPr lang="en-US" dirty="0" err="1" smtClean="0">
                <a:latin typeface="Times New Roman" pitchFamily="18" charset="0"/>
                <a:cs typeface="Times New Roman" pitchFamily="18" charset="0"/>
              </a:rPr>
              <a:t>eqn</a:t>
            </a:r>
            <a:r>
              <a:rPr lang="en-US" dirty="0" smtClean="0">
                <a:latin typeface="Times New Roman" pitchFamily="18" charset="0"/>
                <a:cs typeface="Times New Roman" pitchFamily="18" charset="0"/>
              </a:rPr>
              <a:t> (2), </a:t>
            </a:r>
            <a:endParaRPr lang="en-US" dirty="0">
              <a:latin typeface="Times New Roman" pitchFamily="18" charset="0"/>
              <a:cs typeface="Times New Roman" pitchFamily="18" charset="0"/>
            </a:endParaRPr>
          </a:p>
        </p:txBody>
      </p:sp>
      <p:sp>
        <p:nvSpPr>
          <p:cNvPr id="9" name="TextBox 8"/>
          <p:cNvSpPr txBox="1"/>
          <p:nvPr/>
        </p:nvSpPr>
        <p:spPr>
          <a:xfrm>
            <a:off x="1484040" y="4510861"/>
            <a:ext cx="451277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(s)/R) + sCV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(s)/R	---- (3)</a:t>
            </a:r>
          </a:p>
        </p:txBody>
      </p:sp>
      <p:sp>
        <p:nvSpPr>
          <p:cNvPr id="10" name="TextBox 9"/>
          <p:cNvSpPr txBox="1"/>
          <p:nvPr/>
        </p:nvSpPr>
        <p:spPr>
          <a:xfrm>
            <a:off x="403920" y="5147900"/>
            <a:ext cx="2121093" cy="369332"/>
          </a:xfrm>
          <a:prstGeom prst="rect">
            <a:avLst/>
          </a:prstGeom>
          <a:noFill/>
        </p:spPr>
        <p:txBody>
          <a:bodyPr wrap="none" rtlCol="0">
            <a:spAutoFit/>
          </a:bodyPr>
          <a:lstStyle/>
          <a:p>
            <a:r>
              <a:rPr lang="en-US" dirty="0" smtClean="0">
                <a:latin typeface="Times New Roman" pitchFamily="18" charset="0"/>
                <a:cs typeface="Times New Roman" pitchFamily="18" charset="0"/>
              </a:rPr>
              <a:t>Simplifying </a:t>
            </a:r>
            <a:r>
              <a:rPr lang="en-US" dirty="0" err="1" smtClean="0">
                <a:latin typeface="Times New Roman" pitchFamily="18" charset="0"/>
                <a:cs typeface="Times New Roman" pitchFamily="18" charset="0"/>
              </a:rPr>
              <a:t>eqn</a:t>
            </a:r>
            <a:r>
              <a:rPr lang="en-US" dirty="0" smtClean="0">
                <a:latin typeface="Times New Roman" pitchFamily="18" charset="0"/>
                <a:cs typeface="Times New Roman" pitchFamily="18" charset="0"/>
              </a:rPr>
              <a:t> (3), </a:t>
            </a:r>
            <a:endParaRPr lang="en-US" dirty="0">
              <a:latin typeface="Times New Roman" pitchFamily="18" charset="0"/>
              <a:cs typeface="Times New Roman" pitchFamily="18" charset="0"/>
            </a:endParaRPr>
          </a:p>
        </p:txBody>
      </p:sp>
      <p:sp>
        <p:nvSpPr>
          <p:cNvPr id="11" name="TextBox 10"/>
          <p:cNvSpPr txBox="1"/>
          <p:nvPr/>
        </p:nvSpPr>
        <p:spPr>
          <a:xfrm>
            <a:off x="2411760" y="5589240"/>
            <a:ext cx="358944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(s)/(1+sCR)	---- (4)</a:t>
            </a:r>
          </a:p>
        </p:txBody>
      </p:sp>
      <p:sp>
        <p:nvSpPr>
          <p:cNvPr id="12" name="TextBox 11"/>
          <p:cNvSpPr txBox="1"/>
          <p:nvPr/>
        </p:nvSpPr>
        <p:spPr>
          <a:xfrm>
            <a:off x="2411760" y="6237312"/>
            <a:ext cx="472437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(s) = 1/(1+sCR)	---- (5)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251520" y="836712"/>
            <a:ext cx="4333238"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(1), the Closed Loop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is,</a:t>
            </a:r>
            <a:endParaRPr lang="en-US" dirty="0">
              <a:latin typeface="Times New Roman" pitchFamily="18" charset="0"/>
              <a:cs typeface="Times New Roman" pitchFamily="18" charset="0"/>
            </a:endParaRPr>
          </a:p>
        </p:txBody>
      </p:sp>
      <p:sp>
        <p:nvSpPr>
          <p:cNvPr id="6" name="TextBox 5"/>
          <p:cNvSpPr txBox="1"/>
          <p:nvPr/>
        </p:nvSpPr>
        <p:spPr>
          <a:xfrm>
            <a:off x="1273490" y="1331476"/>
            <a:ext cx="585288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(s)/ V</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 = (1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(6)</a:t>
            </a:r>
            <a:endParaRPr lang="en-US" sz="2400" b="1" dirty="0">
              <a:latin typeface="Times New Roman" pitchFamily="18" charset="0"/>
              <a:cs typeface="Times New Roman" pitchFamily="18" charset="0"/>
            </a:endParaRPr>
          </a:p>
        </p:txBody>
      </p:sp>
      <p:sp>
        <p:nvSpPr>
          <p:cNvPr id="7" name="TextBox 6"/>
          <p:cNvSpPr txBox="1"/>
          <p:nvPr/>
        </p:nvSpPr>
        <p:spPr>
          <a:xfrm>
            <a:off x="323528" y="2267580"/>
            <a:ext cx="4923656"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the overall Transfer function is,</a:t>
            </a:r>
            <a:endParaRPr lang="en-US" dirty="0">
              <a:latin typeface="Times New Roman" pitchFamily="18" charset="0"/>
              <a:cs typeface="Times New Roman" pitchFamily="18" charset="0"/>
            </a:endParaRPr>
          </a:p>
        </p:txBody>
      </p:sp>
      <p:sp>
        <p:nvSpPr>
          <p:cNvPr id="8" name="TextBox 7"/>
          <p:cNvSpPr txBox="1"/>
          <p:nvPr/>
        </p:nvSpPr>
        <p:spPr>
          <a:xfrm>
            <a:off x="1425890" y="2740858"/>
            <a:ext cx="6596678"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(s)) .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(7)</a:t>
            </a:r>
            <a:endParaRPr lang="en-US" sz="2000" b="1" dirty="0">
              <a:latin typeface="Times New Roman" pitchFamily="18" charset="0"/>
              <a:cs typeface="Times New Roman" pitchFamily="18" charset="0"/>
            </a:endParaRPr>
          </a:p>
        </p:txBody>
      </p:sp>
      <p:sp>
        <p:nvSpPr>
          <p:cNvPr id="9" name="TextBox 8"/>
          <p:cNvSpPr txBox="1"/>
          <p:nvPr/>
        </p:nvSpPr>
        <p:spPr>
          <a:xfrm>
            <a:off x="475928" y="3563724"/>
            <a:ext cx="3397084" cy="369332"/>
          </a:xfrm>
          <a:prstGeom prst="rect">
            <a:avLst/>
          </a:prstGeom>
          <a:noFill/>
        </p:spPr>
        <p:txBody>
          <a:bodyPr wrap="none" rtlCol="0">
            <a:spAutoFit/>
          </a:bodyPr>
          <a:lstStyle/>
          <a:p>
            <a:r>
              <a:rPr lang="en-US" dirty="0" smtClean="0">
                <a:latin typeface="Times New Roman" pitchFamily="18" charset="0"/>
                <a:cs typeface="Times New Roman" pitchFamily="18" charset="0"/>
              </a:rPr>
              <a:t>Using eqn. (5) and (6) in (7) gives,</a:t>
            </a:r>
            <a:endParaRPr lang="en-US" dirty="0">
              <a:latin typeface="Times New Roman" pitchFamily="18" charset="0"/>
              <a:cs typeface="Times New Roman" pitchFamily="18" charset="0"/>
            </a:endParaRPr>
          </a:p>
        </p:txBody>
      </p:sp>
      <p:sp>
        <p:nvSpPr>
          <p:cNvPr id="10" name="TextBox 9"/>
          <p:cNvSpPr txBox="1"/>
          <p:nvPr/>
        </p:nvSpPr>
        <p:spPr>
          <a:xfrm>
            <a:off x="1547664" y="4149080"/>
            <a:ext cx="4750018"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(1 +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 /(1+sCR) 	------ (8)</a:t>
            </a:r>
            <a:endParaRPr lang="en-US" sz="2000" b="1" dirty="0">
              <a:latin typeface="Times New Roman" pitchFamily="18" charset="0"/>
              <a:cs typeface="Times New Roman" pitchFamily="18" charset="0"/>
            </a:endParaRPr>
          </a:p>
        </p:txBody>
      </p:sp>
      <p:sp>
        <p:nvSpPr>
          <p:cNvPr id="11" name="TextBox 10"/>
          <p:cNvSpPr txBox="1"/>
          <p:nvPr/>
        </p:nvSpPr>
        <p:spPr>
          <a:xfrm>
            <a:off x="3347864" y="4653136"/>
            <a:ext cx="42832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2" name="TextBox 11"/>
          <p:cNvSpPr txBox="1"/>
          <p:nvPr/>
        </p:nvSpPr>
        <p:spPr>
          <a:xfrm>
            <a:off x="1700064" y="5220489"/>
            <a:ext cx="5275803"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3200" b="1" dirty="0" smtClean="0">
                <a:latin typeface="Times New Roman" pitchFamily="18" charset="0"/>
                <a:cs typeface="Times New Roman" pitchFamily="18" charset="0"/>
              </a:rPr>
              <a:t>H(s) =  A</a:t>
            </a:r>
            <a:r>
              <a:rPr lang="en-US" sz="3200" b="1" baseline="-25000" dirty="0" smtClean="0">
                <a:latin typeface="Times New Roman" pitchFamily="18" charset="0"/>
                <a:cs typeface="Times New Roman" pitchFamily="18" charset="0"/>
              </a:rPr>
              <a:t>0</a:t>
            </a:r>
            <a:r>
              <a:rPr lang="en-US" sz="3200" b="1" dirty="0" smtClean="0">
                <a:latin typeface="Times New Roman" pitchFamily="18" charset="0"/>
                <a:cs typeface="Times New Roman" pitchFamily="18" charset="0"/>
              </a:rPr>
              <a:t> /(1+sCR) 	------ (9)</a:t>
            </a:r>
            <a:endParaRPr lang="en-US" sz="3200" b="1" dirty="0">
              <a:latin typeface="Times New Roman" pitchFamily="18" charset="0"/>
              <a:cs typeface="Times New Roman" pitchFamily="18" charset="0"/>
            </a:endParaRPr>
          </a:p>
        </p:txBody>
      </p:sp>
      <p:sp>
        <p:nvSpPr>
          <p:cNvPr id="13" name="TextBox 12"/>
          <p:cNvSpPr txBox="1"/>
          <p:nvPr/>
        </p:nvSpPr>
        <p:spPr>
          <a:xfrm>
            <a:off x="5004048" y="5949280"/>
            <a:ext cx="4097660" cy="40011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A</a:t>
            </a:r>
            <a:r>
              <a:rPr lang="en-US" sz="2000" b="1"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is Gain of Non-Inverting Amp.</a:t>
            </a:r>
            <a:endParaRPr lang="en-US" dirty="0">
              <a:latin typeface="Times New Roman" pitchFamily="18" charset="0"/>
              <a:cs typeface="Times New Roman" pitchFamily="18" charset="0"/>
            </a:endParaRPr>
          </a:p>
        </p:txBody>
      </p:sp>
      <p:sp>
        <p:nvSpPr>
          <p:cNvPr id="14" name="TextBox 13"/>
          <p:cNvSpPr txBox="1"/>
          <p:nvPr/>
        </p:nvSpPr>
        <p:spPr>
          <a:xfrm>
            <a:off x="397140" y="6547627"/>
            <a:ext cx="8423332" cy="307777"/>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400" dirty="0" smtClean="0">
                <a:latin typeface="Times New Roman" pitchFamily="18" charset="0"/>
                <a:cs typeface="Times New Roman" pitchFamily="18" charset="0"/>
              </a:rPr>
              <a:t>Ref.: </a:t>
            </a:r>
            <a:r>
              <a:rPr lang="en-US" sz="1400" dirty="0" smtClean="0">
                <a:latin typeface="Times New Roman" pitchFamily="18" charset="0"/>
                <a:cs typeface="Times New Roman" pitchFamily="18" charset="0"/>
                <a:hlinkClick r:id="rId2"/>
              </a:rPr>
              <a:t>https://circuitdigest.com/tutorial/butterworth-filters-first-order-and-second-order-low-pass-butterworth-filters</a:t>
            </a:r>
            <a:endParaRPr lang="en-US" sz="1400"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683568" y="980728"/>
            <a:ext cx="3826689"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/(1+sCR) 	------ (9)</a:t>
            </a:r>
            <a:endParaRPr lang="en-US" sz="2000" b="1" dirty="0">
              <a:latin typeface="Times New Roman" pitchFamily="18" charset="0"/>
              <a:cs typeface="Times New Roman" pitchFamily="18" charset="0"/>
            </a:endParaRPr>
          </a:p>
        </p:txBody>
      </p:sp>
      <p:sp>
        <p:nvSpPr>
          <p:cNvPr id="6" name="TextBox 5"/>
          <p:cNvSpPr txBox="1"/>
          <p:nvPr/>
        </p:nvSpPr>
        <p:spPr>
          <a:xfrm>
            <a:off x="251520" y="1628800"/>
            <a:ext cx="3300904"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a:t>
            </a:r>
            <a:r>
              <a:rPr lang="el-GR" dirty="0" smtClean="0">
                <a:latin typeface="Times New Roman" pitchFamily="18" charset="0"/>
                <a:cs typeface="Times New Roman" pitchFamily="18" charset="0"/>
              </a:rPr>
              <a:t>ω</a:t>
            </a:r>
            <a:r>
              <a:rPr lang="en-US" baseline="-25000"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 1/RC in eqn. (9), then,</a:t>
            </a:r>
            <a:endParaRPr lang="en-US" dirty="0">
              <a:latin typeface="Times New Roman" pitchFamily="18" charset="0"/>
              <a:cs typeface="Times New Roman" pitchFamily="18" charset="0"/>
            </a:endParaRPr>
          </a:p>
        </p:txBody>
      </p:sp>
      <p:sp>
        <p:nvSpPr>
          <p:cNvPr id="7" name="TextBox 6"/>
          <p:cNvSpPr txBox="1"/>
          <p:nvPr/>
        </p:nvSpPr>
        <p:spPr>
          <a:xfrm>
            <a:off x="835968" y="2164794"/>
            <a:ext cx="4801314"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/(1+s/</a:t>
            </a:r>
            <a:r>
              <a:rPr lang="el-GR" sz="2000"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 </a:t>
            </a:r>
            <a:r>
              <a:rPr lang="en-US" sz="2000" b="1" dirty="0" smtClean="0">
                <a:latin typeface="Times New Roman" pitchFamily="18" charset="0"/>
                <a:cs typeface="Times New Roman" pitchFamily="18" charset="0"/>
              </a:rPr>
              <a:t>) 	</a:t>
            </a:r>
          </a:p>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err="1" smtClean="0">
                <a:latin typeface="Times New Roman" pitchFamily="18" charset="0"/>
                <a:cs typeface="Times New Roman" pitchFamily="18" charset="0"/>
              </a:rPr>
              <a:t>h</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 	------ (10)</a:t>
            </a:r>
            <a:endParaRPr lang="en-US" sz="2000" b="1" dirty="0">
              <a:latin typeface="Times New Roman" pitchFamily="18" charset="0"/>
              <a:cs typeface="Times New Roman" pitchFamily="18" charset="0"/>
            </a:endParaRPr>
          </a:p>
        </p:txBody>
      </p:sp>
      <p:sp>
        <p:nvSpPr>
          <p:cNvPr id="8" name="TextBox 7"/>
          <p:cNvSpPr txBox="1"/>
          <p:nvPr/>
        </p:nvSpPr>
        <p:spPr>
          <a:xfrm>
            <a:off x="403920" y="3203684"/>
            <a:ext cx="2685351" cy="369332"/>
          </a:xfrm>
          <a:prstGeom prst="rect">
            <a:avLst/>
          </a:prstGeom>
          <a:noFill/>
        </p:spPr>
        <p:txBody>
          <a:bodyPr wrap="none" rtlCol="0">
            <a:spAutoFit/>
          </a:bodyPr>
          <a:lstStyle/>
          <a:p>
            <a:r>
              <a:rPr lang="en-US" dirty="0" smtClean="0">
                <a:latin typeface="Times New Roman" pitchFamily="18" charset="0"/>
                <a:cs typeface="Times New Roman" pitchFamily="18" charset="0"/>
              </a:rPr>
              <a:t>Put s = j</a:t>
            </a:r>
            <a:r>
              <a:rPr lang="el-GR" dirty="0" smtClean="0">
                <a:latin typeface="Times New Roman" pitchFamily="18" charset="0"/>
                <a:cs typeface="Times New Roman" pitchFamily="18" charset="0"/>
              </a:rPr>
              <a:t>ω</a:t>
            </a:r>
            <a:r>
              <a:rPr lang="el-GR"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 eqn. (9), then,</a:t>
            </a:r>
            <a:endParaRPr lang="en-US" dirty="0">
              <a:latin typeface="Times New Roman" pitchFamily="18" charset="0"/>
              <a:cs typeface="Times New Roman" pitchFamily="18" charset="0"/>
            </a:endParaRPr>
          </a:p>
        </p:txBody>
      </p:sp>
      <p:sp>
        <p:nvSpPr>
          <p:cNvPr id="9" name="TextBox 8"/>
          <p:cNvSpPr txBox="1"/>
          <p:nvPr/>
        </p:nvSpPr>
        <p:spPr>
          <a:xfrm>
            <a:off x="835968" y="3676962"/>
            <a:ext cx="394075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H(j</a:t>
            </a:r>
            <a:r>
              <a:rPr lang="el-GR" sz="2000" b="1" dirty="0" smtClean="0">
                <a:latin typeface="Times New Roman" pitchFamily="18" charset="0"/>
                <a:cs typeface="Times New Roman" pitchFamily="18" charset="0"/>
              </a:rPr>
              <a:t>ω</a:t>
            </a:r>
            <a:r>
              <a:rPr lang="en-US" sz="2000" b="1" dirty="0" smtClean="0">
                <a:latin typeface="Times New Roman" pitchFamily="18" charset="0"/>
                <a:cs typeface="Times New Roman" pitchFamily="18" charset="0"/>
              </a:rPr>
              <a:t>)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j</a:t>
            </a:r>
            <a:r>
              <a:rPr lang="el-GR" sz="2000" b="1" dirty="0" smtClean="0">
                <a:latin typeface="Times New Roman" pitchFamily="18" charset="0"/>
                <a:cs typeface="Times New Roman" pitchFamily="18" charset="0"/>
              </a:rPr>
              <a:t>ω</a:t>
            </a:r>
            <a:r>
              <a:rPr lang="en-US" sz="2000" b="1" dirty="0" smtClean="0">
                <a:latin typeface="Times New Roman" pitchFamily="18" charset="0"/>
                <a:cs typeface="Times New Roman" pitchFamily="18" charset="0"/>
              </a:rPr>
              <a:t>CR) 	------ (11)</a:t>
            </a:r>
            <a:endParaRPr lang="en-US" sz="2000" b="1" dirty="0">
              <a:latin typeface="Times New Roman" pitchFamily="18" charset="0"/>
              <a:cs typeface="Times New Roman" pitchFamily="18" charset="0"/>
            </a:endParaRPr>
          </a:p>
        </p:txBody>
      </p:sp>
      <p:sp>
        <p:nvSpPr>
          <p:cNvPr id="10" name="TextBox 9"/>
          <p:cNvSpPr txBox="1"/>
          <p:nvPr/>
        </p:nvSpPr>
        <p:spPr>
          <a:xfrm>
            <a:off x="556320" y="4211796"/>
            <a:ext cx="6476517" cy="369332"/>
          </a:xfrm>
          <a:prstGeom prst="rect">
            <a:avLst/>
          </a:prstGeom>
          <a:noFill/>
        </p:spPr>
        <p:txBody>
          <a:bodyPr wrap="none" rtlCol="0">
            <a:spAutoFit/>
          </a:bodyPr>
          <a:lstStyle/>
          <a:p>
            <a:r>
              <a:rPr lang="en-US" dirty="0" smtClean="0">
                <a:latin typeface="Times New Roman" pitchFamily="18" charset="0"/>
                <a:cs typeface="Times New Roman" pitchFamily="18" charset="0"/>
              </a:rPr>
              <a:t>Use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(Cut-off frequency of the Filter) in eqn. (11) then, </a:t>
            </a:r>
            <a:endParaRPr lang="en-US" dirty="0">
              <a:latin typeface="Times New Roman" pitchFamily="18" charset="0"/>
              <a:cs typeface="Times New Roman" pitchFamily="18" charset="0"/>
            </a:endParaRPr>
          </a:p>
        </p:txBody>
      </p:sp>
      <p:sp>
        <p:nvSpPr>
          <p:cNvPr id="11" name="TextBox 10"/>
          <p:cNvSpPr txBox="1"/>
          <p:nvPr/>
        </p:nvSpPr>
        <p:spPr>
          <a:xfrm>
            <a:off x="1063289" y="4725144"/>
            <a:ext cx="5083443"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j(f/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 	------ (12)</a:t>
            </a:r>
            <a:endParaRPr lang="en-US" sz="2400" b="1" dirty="0">
              <a:latin typeface="Times New Roman" pitchFamily="18" charset="0"/>
              <a:cs typeface="Times New Roman" pitchFamily="18" charset="0"/>
            </a:endParaRPr>
          </a:p>
        </p:txBody>
      </p:sp>
      <p:sp>
        <p:nvSpPr>
          <p:cNvPr id="12" name="TextBox 11"/>
          <p:cNvSpPr txBox="1"/>
          <p:nvPr/>
        </p:nvSpPr>
        <p:spPr>
          <a:xfrm>
            <a:off x="1215689" y="5517232"/>
            <a:ext cx="5083443"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(13)</a:t>
            </a:r>
            <a:endParaRPr lang="en-US" sz="2400" b="1"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0" y="1844824"/>
            <a:ext cx="3429000" cy="172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005064"/>
            <a:ext cx="2676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0896" y="4509120"/>
            <a:ext cx="2247900" cy="361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4941168"/>
            <a:ext cx="39147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920" y="5661248"/>
            <a:ext cx="2333625" cy="76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8325" y="6544904"/>
            <a:ext cx="3495675" cy="276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511026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1187624" y="836712"/>
            <a:ext cx="5083443" cy="4616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(13)</a:t>
            </a:r>
            <a:endParaRPr lang="en-US" sz="2400" b="1" dirty="0">
              <a:latin typeface="Times New Roman" pitchFamily="18" charset="0"/>
              <a:cs typeface="Times New Roman" pitchFamily="18" charset="0"/>
            </a:endParaRPr>
          </a:p>
        </p:txBody>
      </p:sp>
      <p:sp>
        <p:nvSpPr>
          <p:cNvPr id="6" name="TextBox 5"/>
          <p:cNvSpPr txBox="1"/>
          <p:nvPr/>
        </p:nvSpPr>
        <p:spPr>
          <a:xfrm>
            <a:off x="8458" y="1412776"/>
            <a:ext cx="9135542"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sz="2400" dirty="0" smtClean="0">
                <a:solidFill>
                  <a:srgbClr val="FF0000"/>
                </a:solidFill>
                <a:latin typeface="Times New Roman" pitchFamily="18" charset="0"/>
                <a:cs typeface="Times New Roman" pitchFamily="18" charset="0"/>
              </a:rPr>
              <a:t>Case </a:t>
            </a:r>
            <a:r>
              <a:rPr lang="en-US" sz="2400" dirty="0" err="1" smtClean="0">
                <a:solidFill>
                  <a:srgbClr val="FF0000"/>
                </a:solidFill>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smtClean="0">
                <a:solidFill>
                  <a:srgbClr val="0070C0"/>
                </a:solidFill>
                <a:latin typeface="Times New Roman" pitchFamily="18" charset="0"/>
                <a:cs typeface="Times New Roman" pitchFamily="18" charset="0"/>
              </a:rPr>
              <a:t>f &lt;&lt;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latin typeface="Times New Roman" pitchFamily="18" charset="0"/>
                <a:cs typeface="Times New Roman" pitchFamily="18" charset="0"/>
              </a:rPr>
              <a:t> (input frequency is very less than the cutoff frequency),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a:t>
            </a:r>
          </a:p>
          <a:p>
            <a:pPr algn="just"/>
            <a:r>
              <a:rPr lang="en-US" sz="2400" dirty="0" smtClean="0">
                <a:solidFill>
                  <a:srgbClr val="FF0000"/>
                </a:solidFill>
                <a:latin typeface="Times New Roman" pitchFamily="18" charset="0"/>
                <a:cs typeface="Times New Roman" pitchFamily="18" charset="0"/>
              </a:rPr>
              <a:t>Case ii</a:t>
            </a:r>
            <a:r>
              <a:rPr lang="en-US" sz="2400" dirty="0" smtClean="0">
                <a:latin typeface="Times New Roman" pitchFamily="18" charset="0"/>
                <a:cs typeface="Times New Roman" pitchFamily="18" charset="0"/>
              </a:rPr>
              <a:t>	: </a:t>
            </a:r>
            <a:r>
              <a:rPr lang="en-US" sz="2400" dirty="0" smtClean="0">
                <a:solidFill>
                  <a:srgbClr val="0070C0"/>
                </a:solidFill>
                <a:latin typeface="Times New Roman" pitchFamily="18" charset="0"/>
                <a:cs typeface="Times New Roman" pitchFamily="18" charset="0"/>
              </a:rPr>
              <a:t>f =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solidFill>
                  <a:srgbClr val="0070C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(input frequency is equal to the cutoff frequency),</a:t>
            </a:r>
          </a:p>
          <a:p>
            <a:pPr algn="just"/>
            <a:r>
              <a:rPr lang="en-US" sz="2400" dirty="0" smtClean="0">
                <a:latin typeface="Times New Roman" pitchFamily="18" charset="0"/>
                <a:cs typeface="Times New Roman" pitchFamily="18" charset="0"/>
              </a:rPr>
              <a:t>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0.707 A</a:t>
            </a:r>
            <a:r>
              <a:rPr lang="en-US" sz="2400" b="1" baseline="-25000" dirty="0" smtClean="0">
                <a:latin typeface="Times New Roman" pitchFamily="18" charset="0"/>
                <a:cs typeface="Times New Roman" pitchFamily="18" charset="0"/>
              </a:rPr>
              <a:t>0</a:t>
            </a:r>
          </a:p>
          <a:p>
            <a:pPr algn="just"/>
            <a:r>
              <a:rPr lang="en-US" sz="2400" dirty="0" smtClean="0">
                <a:solidFill>
                  <a:srgbClr val="FF0000"/>
                </a:solidFill>
                <a:latin typeface="Times New Roman" pitchFamily="18" charset="0"/>
                <a:cs typeface="Times New Roman" pitchFamily="18" charset="0"/>
              </a:rPr>
              <a:t>Case iii</a:t>
            </a:r>
            <a:r>
              <a:rPr lang="en-US" sz="2400" dirty="0" smtClean="0">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f &gt;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solidFill>
                  <a:srgbClr val="0070C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(input frequency is higher than the cutoff frequency), </a:t>
            </a:r>
          </a:p>
          <a:p>
            <a:pPr algn="just"/>
            <a:r>
              <a:rPr lang="en-US" sz="2400" dirty="0" smtClean="0">
                <a:latin typeface="Times New Roman" pitchFamily="18" charset="0"/>
                <a:cs typeface="Times New Roman" pitchFamily="18" charset="0"/>
              </a:rPr>
              <a:t>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&lt; A</a:t>
            </a:r>
            <a:r>
              <a:rPr lang="en-US" sz="2400" b="1" baseline="-25000" dirty="0" smtClean="0">
                <a:latin typeface="Times New Roman" pitchFamily="18" charset="0"/>
                <a:cs typeface="Times New Roman" pitchFamily="18" charset="0"/>
              </a:rPr>
              <a:t>0 </a:t>
            </a:r>
            <a:r>
              <a:rPr lang="en-US" sz="2400" dirty="0" smtClean="0">
                <a:latin typeface="Times New Roman" pitchFamily="18" charset="0"/>
                <a:cs typeface="Times New Roman" pitchFamily="18" charset="0"/>
              </a:rPr>
              <a:t>(</a:t>
            </a:r>
            <a:r>
              <a:rPr lang="en-US" sz="2400" smtClean="0">
                <a:latin typeface="Times New Roman" pitchFamily="18" charset="0"/>
                <a:cs typeface="Times New Roman" pitchFamily="18" charset="0"/>
              </a:rPr>
              <a:t>20 dB/decade)</a:t>
            </a:r>
            <a:endParaRPr lang="en-US" sz="2400" dirty="0" smtClean="0">
              <a:latin typeface="Times New Roman" pitchFamily="18" charset="0"/>
              <a:cs typeface="Times New Roman" pitchFamily="18" charset="0"/>
            </a:endParaRPr>
          </a:p>
        </p:txBody>
      </p:sp>
      <p:sp>
        <p:nvSpPr>
          <p:cNvPr id="79874" name="AutoShape 2" descr="First Order Low Pass Butterworth Filter Grap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9875" name="Picture 3"/>
          <p:cNvPicPr>
            <a:picLocks noChangeAspect="1" noChangeArrowheads="1"/>
          </p:cNvPicPr>
          <p:nvPr/>
        </p:nvPicPr>
        <p:blipFill>
          <a:blip r:embed="rId2" cstate="print"/>
          <a:srcRect/>
          <a:stretch>
            <a:fillRect/>
          </a:stretch>
        </p:blipFill>
        <p:spPr bwMode="auto">
          <a:xfrm>
            <a:off x="1835695" y="3789041"/>
            <a:ext cx="5812425" cy="30689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125954" name="AutoShape 2" descr="https://www.circuitstoday.com/wp-content/uploads/2009/10/Third-Order-Low-Pass-Butterworth-Filter-Circui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5955" name="Picture 3"/>
          <p:cNvPicPr>
            <a:picLocks noChangeAspect="1" noChangeArrowheads="1"/>
          </p:cNvPicPr>
          <p:nvPr/>
        </p:nvPicPr>
        <p:blipFill>
          <a:blip r:embed="rId2" cstate="print"/>
          <a:srcRect l="49041" t="11055" b="8764"/>
          <a:stretch>
            <a:fillRect/>
          </a:stretch>
        </p:blipFill>
        <p:spPr bwMode="auto">
          <a:xfrm>
            <a:off x="1259632" y="1700808"/>
            <a:ext cx="6775462" cy="4464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3490" y="1907540"/>
            <a:ext cx="5852884" cy="73866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 (1)</a:t>
            </a:r>
          </a:p>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(1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(2)</a:t>
            </a:r>
          </a:p>
        </p:txBody>
      </p:sp>
      <p:sp>
        <p:nvSpPr>
          <p:cNvPr id="5" name="TextBox 4"/>
          <p:cNvSpPr txBox="1"/>
          <p:nvPr/>
        </p:nvSpPr>
        <p:spPr>
          <a:xfrm>
            <a:off x="179512" y="2996952"/>
            <a:ext cx="3360343"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A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 name="TextBox 5"/>
          <p:cNvSpPr txBox="1"/>
          <p:nvPr/>
        </p:nvSpPr>
        <p:spPr>
          <a:xfrm>
            <a:off x="1331640" y="3501008"/>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 (2/</a:t>
            </a:r>
            <a:r>
              <a:rPr lang="en-US" sz="2400" b="1" dirty="0" err="1" smtClean="0">
                <a:latin typeface="Times New Roman" pitchFamily="18" charset="0"/>
                <a:cs typeface="Times New Roman" pitchFamily="18" charset="0"/>
              </a:rPr>
              <a:t>R+sC</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/R+V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/R+V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sC	---- (3)</a:t>
            </a:r>
          </a:p>
        </p:txBody>
      </p:sp>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TextBox 7"/>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9" name="TextBox 8"/>
          <p:cNvSpPr txBox="1"/>
          <p:nvPr/>
        </p:nvSpPr>
        <p:spPr>
          <a:xfrm>
            <a:off x="179512" y="1484784"/>
            <a:ext cx="3105787" cy="369332"/>
          </a:xfrm>
          <a:prstGeom prst="rect">
            <a:avLst/>
          </a:prstGeom>
          <a:noFill/>
        </p:spPr>
        <p:txBody>
          <a:bodyPr wrap="none" rtlCol="0">
            <a:spAutoFit/>
          </a:bodyPr>
          <a:lstStyle/>
          <a:p>
            <a:r>
              <a:rPr lang="en-US" dirty="0" smtClean="0">
                <a:latin typeface="Times New Roman" pitchFamily="18" charset="0"/>
                <a:cs typeface="Times New Roman" pitchFamily="18" charset="0"/>
              </a:rPr>
              <a:t>For a Non-Inverting Amplifier, </a:t>
            </a:r>
            <a:endParaRPr lang="en-US" dirty="0">
              <a:latin typeface="Times New Roman" pitchFamily="18" charset="0"/>
              <a:cs typeface="Times New Roman" pitchFamily="18" charset="0"/>
            </a:endParaRPr>
          </a:p>
        </p:txBody>
      </p:sp>
      <p:sp>
        <p:nvSpPr>
          <p:cNvPr id="12" name="TextBox 11"/>
          <p:cNvSpPr txBox="1"/>
          <p:nvPr/>
        </p:nvSpPr>
        <p:spPr>
          <a:xfrm>
            <a:off x="331912" y="4355812"/>
            <a:ext cx="3503588"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B (V</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3" name="TextBox 12"/>
          <p:cNvSpPr txBox="1"/>
          <p:nvPr/>
        </p:nvSpPr>
        <p:spPr>
          <a:xfrm>
            <a:off x="1484040" y="4983559"/>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/R = 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((1/R)+</a:t>
            </a:r>
            <a:r>
              <a:rPr lang="en-US" sz="2400" b="1" dirty="0" err="1" smtClean="0">
                <a:latin typeface="Times New Roman" pitchFamily="18" charset="0"/>
                <a:cs typeface="Times New Roman" pitchFamily="18" charset="0"/>
              </a:rPr>
              <a:t>sC</a:t>
            </a:r>
            <a:r>
              <a:rPr lang="en-US" sz="2400" b="1" dirty="0" smtClean="0">
                <a:latin typeface="Times New Roman" pitchFamily="18" charset="0"/>
                <a:cs typeface="Times New Roman" pitchFamily="18" charset="0"/>
              </a:rPr>
              <a:t>)		---- (4)</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6" name="TextBox 5"/>
          <p:cNvSpPr txBox="1"/>
          <p:nvPr/>
        </p:nvSpPr>
        <p:spPr>
          <a:xfrm>
            <a:off x="323528" y="1628800"/>
            <a:ext cx="1576072"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(2), </a:t>
            </a:r>
            <a:endParaRPr lang="en-US" dirty="0">
              <a:latin typeface="Times New Roman" pitchFamily="18" charset="0"/>
              <a:cs typeface="Times New Roman" pitchFamily="18" charset="0"/>
            </a:endParaRPr>
          </a:p>
        </p:txBody>
      </p:sp>
      <p:sp>
        <p:nvSpPr>
          <p:cNvPr id="7" name="TextBox 6"/>
          <p:cNvSpPr txBox="1"/>
          <p:nvPr/>
        </p:nvSpPr>
        <p:spPr>
          <a:xfrm>
            <a:off x="1273490" y="2031231"/>
            <a:ext cx="400622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(5)</a:t>
            </a:r>
          </a:p>
        </p:txBody>
      </p:sp>
      <p:sp>
        <p:nvSpPr>
          <p:cNvPr id="8" name="TextBox 7"/>
          <p:cNvSpPr txBox="1"/>
          <p:nvPr/>
        </p:nvSpPr>
        <p:spPr>
          <a:xfrm>
            <a:off x="475928" y="3131676"/>
            <a:ext cx="2428870"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Eqn. (5) in eqn. (4)</a:t>
            </a:r>
            <a:endParaRPr lang="en-US" dirty="0">
              <a:latin typeface="Times New Roman" pitchFamily="18" charset="0"/>
              <a:cs typeface="Times New Roman" pitchFamily="18" charset="0"/>
            </a:endParaRPr>
          </a:p>
        </p:txBody>
      </p:sp>
      <p:sp>
        <p:nvSpPr>
          <p:cNvPr id="9" name="TextBox 8"/>
          <p:cNvSpPr txBox="1"/>
          <p:nvPr/>
        </p:nvSpPr>
        <p:spPr>
          <a:xfrm>
            <a:off x="1484040" y="3789040"/>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(1+sCR)		---- (6)</a:t>
            </a:r>
          </a:p>
        </p:txBody>
      </p:sp>
      <p:sp>
        <p:nvSpPr>
          <p:cNvPr id="10" name="TextBox 9"/>
          <p:cNvSpPr txBox="1"/>
          <p:nvPr/>
        </p:nvSpPr>
        <p:spPr>
          <a:xfrm>
            <a:off x="628328" y="4427820"/>
            <a:ext cx="2428870"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Eqn. (6) in eqn. (3)</a:t>
            </a:r>
            <a:endParaRPr lang="en-US" dirty="0">
              <a:latin typeface="Times New Roman" pitchFamily="18" charset="0"/>
              <a:cs typeface="Times New Roman" pitchFamily="18" charset="0"/>
            </a:endParaRPr>
          </a:p>
        </p:txBody>
      </p:sp>
      <p:sp>
        <p:nvSpPr>
          <p:cNvPr id="11" name="TextBox 10"/>
          <p:cNvSpPr txBox="1"/>
          <p:nvPr/>
        </p:nvSpPr>
        <p:spPr>
          <a:xfrm>
            <a:off x="1636440" y="5055567"/>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H(s)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(1+sCR(3-A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(7)</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6" name="TextBox 5"/>
          <p:cNvSpPr txBox="1"/>
          <p:nvPr/>
        </p:nvSpPr>
        <p:spPr>
          <a:xfrm>
            <a:off x="323528" y="1628800"/>
            <a:ext cx="5409366" cy="369332"/>
          </a:xfrm>
          <a:prstGeom prst="rect">
            <a:avLst/>
          </a:prstGeom>
          <a:noFill/>
        </p:spPr>
        <p:txBody>
          <a:bodyPr wrap="none" rtlCol="0">
            <a:spAutoFit/>
          </a:bodyPr>
          <a:lstStyle/>
          <a:p>
            <a:r>
              <a:rPr lang="en-US" dirty="0" smtClean="0">
                <a:latin typeface="Times New Roman" pitchFamily="18" charset="0"/>
                <a:cs typeface="Times New Roman" pitchFamily="18" charset="0"/>
              </a:rPr>
              <a:t>The Transfer function of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LPF in terms of </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as,</a:t>
            </a:r>
            <a:endParaRPr lang="en-US" dirty="0">
              <a:latin typeface="Times New Roman" pitchFamily="18" charset="0"/>
              <a:cs typeface="Times New Roman" pitchFamily="18" charset="0"/>
            </a:endParaRPr>
          </a:p>
        </p:txBody>
      </p:sp>
      <p:sp>
        <p:nvSpPr>
          <p:cNvPr id="7" name="TextBox 6"/>
          <p:cNvSpPr txBox="1"/>
          <p:nvPr/>
        </p:nvSpPr>
        <p:spPr>
          <a:xfrm>
            <a:off x="1115616" y="2276872"/>
            <a:ext cx="65527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baseline="30000" dirty="0" smtClean="0">
                <a:latin typeface="Times New Roman" pitchFamily="18" charset="0"/>
                <a:cs typeface="Times New Roman" pitchFamily="18" charset="0"/>
              </a:rPr>
              <a:t>2</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αω</a:t>
            </a:r>
            <a:r>
              <a:rPr lang="en-US" sz="2000" b="1" baseline="-25000" dirty="0" err="1" smtClean="0">
                <a:latin typeface="Times New Roman" pitchFamily="18" charset="0"/>
                <a:cs typeface="Times New Roman" pitchFamily="18" charset="0"/>
              </a:rPr>
              <a:t>h</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(8)</a:t>
            </a:r>
          </a:p>
        </p:txBody>
      </p:sp>
      <p:sp>
        <p:nvSpPr>
          <p:cNvPr id="9" name="TextBox 8"/>
          <p:cNvSpPr txBox="1"/>
          <p:nvPr/>
        </p:nvSpPr>
        <p:spPr>
          <a:xfrm>
            <a:off x="2563880" y="2843644"/>
            <a:ext cx="428322" cy="369332"/>
          </a:xfrm>
          <a:prstGeom prst="rect">
            <a:avLst/>
          </a:prstGeom>
          <a:noFill/>
        </p:spPr>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0" name="TextBox 9"/>
          <p:cNvSpPr txBox="1"/>
          <p:nvPr/>
        </p:nvSpPr>
        <p:spPr>
          <a:xfrm>
            <a:off x="1115616" y="3388930"/>
            <a:ext cx="65527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baseline="30000" dirty="0" smtClean="0">
                <a:latin typeface="Times New Roman" pitchFamily="18" charset="0"/>
                <a:cs typeface="Times New Roman" pitchFamily="18" charset="0"/>
              </a:rPr>
              <a:t>2 </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α</a:t>
            </a:r>
            <a:r>
              <a:rPr lang="en-US" sz="2000" b="1" dirty="0" smtClean="0">
                <a:latin typeface="Times New Roman" pitchFamily="18" charset="0"/>
                <a:cs typeface="Times New Roman" pitchFamily="18" charset="0"/>
              </a:rPr>
              <a:t>s/</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 ) +1)	---- (9)</a:t>
            </a:r>
          </a:p>
        </p:txBody>
      </p:sp>
      <p:sp>
        <p:nvSpPr>
          <p:cNvPr id="11" name="Rectangle 10"/>
          <p:cNvSpPr/>
          <p:nvPr/>
        </p:nvSpPr>
        <p:spPr>
          <a:xfrm>
            <a:off x="3059832" y="4139788"/>
            <a:ext cx="4183838" cy="954107"/>
          </a:xfrm>
          <a:prstGeom prst="rect">
            <a:avLst/>
          </a:prstGeom>
        </p:spPr>
        <p:txBody>
          <a:bodyPr wrap="none">
            <a:spAutoFit/>
          </a:bodyPr>
          <a:lstStyle/>
          <a:p>
            <a:r>
              <a:rPr lang="en-US" b="1" dirty="0"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0</a:t>
            </a:r>
            <a:r>
              <a:rPr lang="el-GR"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Gain of Closed loop Amplifier</a:t>
            </a:r>
          </a:p>
          <a:p>
            <a:r>
              <a:rPr lang="el-GR" b="1" dirty="0" smtClean="0">
                <a:latin typeface="Times New Roman" pitchFamily="18" charset="0"/>
                <a:cs typeface="Times New Roman" pitchFamily="18" charset="0"/>
              </a:rPr>
              <a:t>ω</a:t>
            </a:r>
            <a:r>
              <a:rPr lang="en-US" b="1" baseline="-25000" dirty="0" smtClean="0">
                <a:latin typeface="Times New Roman" pitchFamily="18" charset="0"/>
                <a:cs typeface="Times New Roman" pitchFamily="18" charset="0"/>
              </a:rPr>
              <a:t>h </a:t>
            </a:r>
            <a:r>
              <a:rPr lang="en-US" b="1" dirty="0" smtClean="0">
                <a:latin typeface="Times New Roman" pitchFamily="18" charset="0"/>
                <a:cs typeface="Times New Roman" pitchFamily="18" charset="0"/>
              </a:rPr>
              <a:t>= Upper Cutoff frequency in </a:t>
            </a:r>
            <a:r>
              <a:rPr lang="en-US" b="1" dirty="0" err="1" smtClean="0">
                <a:latin typeface="Times New Roman" pitchFamily="18" charset="0"/>
                <a:cs typeface="Times New Roman" pitchFamily="18" charset="0"/>
              </a:rPr>
              <a:t>rad</a:t>
            </a:r>
            <a:r>
              <a:rPr lang="en-US" b="1" dirty="0" smtClean="0">
                <a:latin typeface="Times New Roman" pitchFamily="18" charset="0"/>
                <a:cs typeface="Times New Roman" pitchFamily="18" charset="0"/>
              </a:rPr>
              <a:t>/sec.</a:t>
            </a:r>
          </a:p>
          <a:p>
            <a:r>
              <a:rPr lang="el-GR" b="1" dirty="0" smtClean="0">
                <a:latin typeface="Times New Roman" pitchFamily="18" charset="0"/>
                <a:cs typeface="Times New Roman" pitchFamily="18" charset="0"/>
              </a:rPr>
              <a:t>α </a:t>
            </a:r>
            <a:r>
              <a:rPr lang="en-US" b="1" dirty="0" smtClean="0">
                <a:latin typeface="Times New Roman" pitchFamily="18" charset="0"/>
                <a:cs typeface="Times New Roman" pitchFamily="18" charset="0"/>
              </a:rPr>
              <a:t>  = Damping Co-efficient </a:t>
            </a:r>
            <a:endParaRPr lang="en-US" dirty="0"/>
          </a:p>
        </p:txBody>
      </p:sp>
      <p:sp>
        <p:nvSpPr>
          <p:cNvPr id="12" name="TextBox 11"/>
          <p:cNvSpPr txBox="1"/>
          <p:nvPr/>
        </p:nvSpPr>
        <p:spPr>
          <a:xfrm>
            <a:off x="628328" y="5157192"/>
            <a:ext cx="3320140" cy="369332"/>
          </a:xfrm>
          <a:prstGeom prst="rect">
            <a:avLst/>
          </a:prstGeom>
          <a:noFill/>
        </p:spPr>
        <p:txBody>
          <a:bodyPr wrap="none" rtlCol="0">
            <a:spAutoFit/>
          </a:bodyPr>
          <a:lstStyle/>
          <a:p>
            <a:r>
              <a:rPr lang="en-US" dirty="0" smtClean="0">
                <a:latin typeface="Times New Roman" pitchFamily="18" charset="0"/>
                <a:cs typeface="Times New Roman" pitchFamily="18" charset="0"/>
              </a:rPr>
              <a:t>Comparing . Eqn. (7) and eqn. (9)</a:t>
            </a:r>
            <a:endParaRPr lang="en-US" dirty="0">
              <a:latin typeface="Times New Roman" pitchFamily="18" charset="0"/>
              <a:cs typeface="Times New Roman" pitchFamily="18" charset="0"/>
            </a:endParaRPr>
          </a:p>
        </p:txBody>
      </p:sp>
      <p:sp>
        <p:nvSpPr>
          <p:cNvPr id="13" name="Rectangle 12"/>
          <p:cNvSpPr/>
          <p:nvPr/>
        </p:nvSpPr>
        <p:spPr>
          <a:xfrm>
            <a:off x="3212232" y="5787261"/>
            <a:ext cx="4801314" cy="707886"/>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 </a:t>
            </a:r>
            <a:r>
              <a:rPr lang="en-US" sz="2000" b="1" dirty="0" smtClean="0">
                <a:latin typeface="Times New Roman" pitchFamily="18" charset="0"/>
                <a:cs typeface="Times New Roman" pitchFamily="18" charset="0"/>
              </a:rPr>
              <a:t>= 1/RC; 	or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h</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1/2</a:t>
            </a:r>
            <a:r>
              <a:rPr lang="el-GR" sz="2000" b="1" dirty="0" smtClean="0">
                <a:latin typeface="Times New Roman" pitchFamily="18" charset="0"/>
                <a:cs typeface="Times New Roman" pitchFamily="18" charset="0"/>
              </a:rPr>
              <a:t>Π</a:t>
            </a:r>
            <a:r>
              <a:rPr lang="en-US" sz="2000" b="1" dirty="0" smtClean="0">
                <a:latin typeface="Times New Roman" pitchFamily="18" charset="0"/>
                <a:cs typeface="Times New Roman" pitchFamily="18" charset="0"/>
              </a:rPr>
              <a:t>RC 	</a:t>
            </a:r>
          </a:p>
          <a:p>
            <a:r>
              <a:rPr lang="el-GR" sz="2000" b="1" dirty="0" smtClean="0">
                <a:latin typeface="Times New Roman" pitchFamily="18" charset="0"/>
                <a:cs typeface="Times New Roman" pitchFamily="18" charset="0"/>
              </a:rPr>
              <a:t>α </a:t>
            </a:r>
            <a:r>
              <a:rPr lang="en-US" sz="2000" b="1" dirty="0" smtClean="0">
                <a:latin typeface="Times New Roman" pitchFamily="18" charset="0"/>
                <a:cs typeface="Times New Roman" pitchFamily="18" charset="0"/>
              </a:rPr>
              <a:t>  = 3-A</a:t>
            </a:r>
            <a:r>
              <a:rPr lang="en-US" sz="2000" b="1" baseline="-25000" dirty="0" smtClean="0">
                <a:latin typeface="Times New Roman" pitchFamily="18" charset="0"/>
                <a:cs typeface="Times New Roman" pitchFamily="18" charset="0"/>
              </a:rPr>
              <a:t>0</a:t>
            </a:r>
            <a:endParaRPr lang="en-US" sz="2000" baseline="-25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AutoShape 2" descr="Butterworth Respon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4627" name="Picture 3"/>
          <p:cNvPicPr>
            <a:picLocks noChangeAspect="1" noChangeArrowheads="1"/>
          </p:cNvPicPr>
          <p:nvPr/>
        </p:nvPicPr>
        <p:blipFill>
          <a:blip r:embed="rId2" cstate="print"/>
          <a:srcRect/>
          <a:stretch>
            <a:fillRect/>
          </a:stretch>
        </p:blipFill>
        <p:spPr bwMode="auto">
          <a:xfrm>
            <a:off x="1403648" y="1628800"/>
            <a:ext cx="6516925" cy="3888432"/>
          </a:xfrm>
          <a:prstGeom prst="rect">
            <a:avLst/>
          </a:prstGeom>
          <a:noFill/>
          <a:ln w="9525">
            <a:noFill/>
            <a:miter lim="800000"/>
            <a:headEnd/>
            <a:tailEnd/>
          </a:ln>
        </p:spPr>
      </p:pic>
      <p:sp>
        <p:nvSpPr>
          <p:cNvPr id="6"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83568" y="1340768"/>
            <a:ext cx="7733864" cy="4032448"/>
          </a:xfrm>
          <a:prstGeom prst="rect">
            <a:avLst/>
          </a:prstGeom>
          <a:noFill/>
          <a:ln w="9525">
            <a:noFill/>
            <a:miter lim="800000"/>
            <a:headEnd/>
            <a:tailEnd/>
          </a:ln>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95536" y="908720"/>
            <a:ext cx="77768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latin typeface="Times New Roman" pitchFamily="18" charset="0"/>
                <a:cs typeface="Times New Roman" pitchFamily="18" charset="0"/>
              </a:rPr>
              <a:t>Higher order Butterworth filters are obtained by cascading first and second order Butterworth filters. </a:t>
            </a:r>
            <a:endParaRPr lang="en-US" dirty="0">
              <a:latin typeface="Times New Roman" pitchFamily="18" charset="0"/>
              <a:cs typeface="Times New Roman" pitchFamily="18" charset="0"/>
            </a:endParaRPr>
          </a:p>
        </p:txBody>
      </p:sp>
      <p:pic>
        <p:nvPicPr>
          <p:cNvPr id="79874" name="Picture 2" descr="https://www.electronicshub.org/wp-content/uploads/2015/01/3.jpg"/>
          <p:cNvPicPr>
            <a:picLocks noChangeAspect="1" noChangeArrowheads="1"/>
          </p:cNvPicPr>
          <p:nvPr/>
        </p:nvPicPr>
        <p:blipFill>
          <a:blip r:embed="rId2" cstate="print"/>
          <a:srcRect/>
          <a:stretch>
            <a:fillRect/>
          </a:stretch>
        </p:blipFill>
        <p:spPr bwMode="auto">
          <a:xfrm>
            <a:off x="1" y="1916833"/>
            <a:ext cx="9154884" cy="4320479"/>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https://www.electronicshub.org/wp-content/uploads/2015/01/Normalized-Denominator-Polynomials-in-Factored-Form.jpg"/>
          <p:cNvPicPr>
            <a:picLocks noChangeAspect="1" noChangeArrowheads="1"/>
          </p:cNvPicPr>
          <p:nvPr/>
        </p:nvPicPr>
        <p:blipFill>
          <a:blip r:embed="rId2" cstate="print"/>
          <a:srcRect/>
          <a:stretch>
            <a:fillRect/>
          </a:stretch>
        </p:blipFill>
        <p:spPr bwMode="auto">
          <a:xfrm>
            <a:off x="899591" y="1844824"/>
            <a:ext cx="7980923" cy="3816424"/>
          </a:xfrm>
          <a:prstGeom prst="rect">
            <a:avLst/>
          </a:prstGeom>
          <a:noFill/>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395536" y="908720"/>
            <a:ext cx="77768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latin typeface="Times New Roman" pitchFamily="18" charset="0"/>
                <a:cs typeface="Times New Roman" pitchFamily="18" charset="0"/>
              </a:rPr>
              <a:t>Higher order Butterworth filters are obtained by cascading first and second order Butterworth filters.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2nd order Butterworth LPF having </a:t>
            </a:r>
            <a:r>
              <a:rPr lang="en-US" sz="3200" baseline="-25000" dirty="0" err="1" smtClean="0">
                <a:latin typeface="Times New Roman" pitchFamily="18" charset="0"/>
                <a:cs typeface="Times New Roman" pitchFamily="18" charset="0"/>
              </a:rPr>
              <a:t>fh</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24" y="2476500"/>
            <a:ext cx="8892480" cy="171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95536" y="1916832"/>
            <a:ext cx="1494255"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Problem</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4878555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6" name="Rectangle 5"/>
          <p:cNvSpPr/>
          <p:nvPr/>
        </p:nvSpPr>
        <p:spPr>
          <a:xfrm>
            <a:off x="1043608" y="198884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7" name="Rectangle 6"/>
          <p:cNvSpPr/>
          <p:nvPr/>
        </p:nvSpPr>
        <p:spPr>
          <a:xfrm>
            <a:off x="1196008" y="248360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1348408" y="3131676"/>
            <a:ext cx="5181290"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n=2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1.414, </a:t>
            </a:r>
          </a:p>
          <a:p>
            <a:r>
              <a:rPr lang="en-US" dirty="0" smtClean="0">
                <a:latin typeface="Times New Roman" pitchFamily="18" charset="0"/>
                <a:cs typeface="Times New Roman" pitchFamily="18" charset="0"/>
              </a:rPr>
              <a:t>	hence the Pass band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1.586.</a:t>
            </a:r>
            <a:endParaRPr lang="en-US" dirty="0"/>
          </a:p>
        </p:txBody>
      </p:sp>
      <p:sp>
        <p:nvSpPr>
          <p:cNvPr id="10" name="Rectangle 9"/>
          <p:cNvSpPr/>
          <p:nvPr/>
        </p:nvSpPr>
        <p:spPr>
          <a:xfrm>
            <a:off x="2123728" y="4149080"/>
            <a:ext cx="483177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1.586 and assume,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hence,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5.86k</a:t>
            </a:r>
            <a:r>
              <a:rPr lang="el-GR" dirty="0" smtClean="0">
                <a:latin typeface="Times New Roman" pitchFamily="18" charset="0"/>
                <a:cs typeface="Times New Roman" pitchFamily="18" charset="0"/>
              </a:rPr>
              <a:t>Ω</a:t>
            </a:r>
            <a:endParaRPr lang="en-US" dirty="0"/>
          </a:p>
        </p:txBody>
      </p:sp>
      <p:sp>
        <p:nvSpPr>
          <p:cNvPr id="11" name="Rectangle 10"/>
          <p:cNvSpPr/>
          <p:nvPr/>
        </p:nvSpPr>
        <p:spPr>
          <a:xfrm>
            <a:off x="1691680" y="5579948"/>
            <a:ext cx="6771982"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 H(s) = 1.586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+1.414s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4</a:t>
            </a:r>
            <a:r>
              <a:rPr lang="en-US" sz="3200" baseline="30000" dirty="0" smtClean="0">
                <a:latin typeface="Times New Roman" pitchFamily="18" charset="0"/>
                <a:cs typeface="Times New Roman" pitchFamily="18" charset="0"/>
              </a:rPr>
              <a:t>th</a:t>
            </a:r>
            <a:r>
              <a:rPr lang="en-US" sz="3200" baseline="-25000" dirty="0" smtClean="0">
                <a:latin typeface="Times New Roman" pitchFamily="18" charset="0"/>
                <a:cs typeface="Times New Roman" pitchFamily="18" charset="0"/>
              </a:rPr>
              <a:t> order Butterworth LPF having </a:t>
            </a:r>
            <a:r>
              <a:rPr lang="en-US" sz="3200" baseline="-25000" dirty="0" err="1" smtClean="0">
                <a:latin typeface="Times New Roman" pitchFamily="18" charset="0"/>
                <a:cs typeface="Times New Roman" pitchFamily="18" charset="0"/>
              </a:rPr>
              <a:t>fh</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6" name="Rectangle 5"/>
          <p:cNvSpPr/>
          <p:nvPr/>
        </p:nvSpPr>
        <p:spPr>
          <a:xfrm>
            <a:off x="1043608" y="162880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7" name="Rectangle 6"/>
          <p:cNvSpPr/>
          <p:nvPr/>
        </p:nvSpPr>
        <p:spPr>
          <a:xfrm>
            <a:off x="1196008" y="212356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1348408" y="2636912"/>
            <a:ext cx="5762090" cy="1200329"/>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 4 (4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0.765, </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1.848, </a:t>
            </a:r>
          </a:p>
          <a:p>
            <a:r>
              <a:rPr lang="en-US" dirty="0" smtClean="0">
                <a:latin typeface="Times New Roman" pitchFamily="18" charset="0"/>
                <a:cs typeface="Times New Roman" pitchFamily="18" charset="0"/>
              </a:rPr>
              <a:t>	hence the Pass band gain </a:t>
            </a:r>
          </a:p>
          <a:p>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2.235</a:t>
            </a:r>
          </a:p>
          <a:p>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02</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1.152</a:t>
            </a:r>
            <a:endParaRPr lang="en-US" dirty="0"/>
          </a:p>
        </p:txBody>
      </p:sp>
      <p:sp>
        <p:nvSpPr>
          <p:cNvPr id="9" name="Rectangle 8"/>
          <p:cNvSpPr/>
          <p:nvPr/>
        </p:nvSpPr>
        <p:spPr>
          <a:xfrm>
            <a:off x="1259632" y="4077072"/>
            <a:ext cx="7377341"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 = 2.235 and assume, R</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pitchFamily="2" charset="2"/>
              </a:rPr>
              <a:t> </a:t>
            </a:r>
            <a:r>
              <a:rPr lang="en-US" dirty="0" smtClean="0">
                <a:latin typeface="Times New Roman" pitchFamily="18" charset="0"/>
                <a:cs typeface="Times New Roman" pitchFamily="18" charset="0"/>
              </a:rPr>
              <a:t>hence, R</a:t>
            </a:r>
            <a:r>
              <a:rPr lang="en-US" baseline="-25000" dirty="0" smtClean="0">
                <a:latin typeface="Times New Roman" pitchFamily="18" charset="0"/>
                <a:cs typeface="Times New Roman" pitchFamily="18" charset="0"/>
              </a:rPr>
              <a:t>f22</a:t>
            </a:r>
            <a:r>
              <a:rPr lang="en-US" dirty="0" smtClean="0">
                <a:latin typeface="Times New Roman" pitchFamily="18" charset="0"/>
                <a:cs typeface="Times New Roman" pitchFamily="18" charset="0"/>
              </a:rPr>
              <a:t> = 12.35k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02</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i2</a:t>
            </a:r>
            <a:r>
              <a:rPr lang="en-US" dirty="0" smtClean="0">
                <a:latin typeface="Times New Roman" pitchFamily="18" charset="0"/>
                <a:cs typeface="Times New Roman" pitchFamily="18" charset="0"/>
              </a:rPr>
              <a:t>)) = 1.152 and assume, R</a:t>
            </a:r>
            <a:r>
              <a:rPr lang="en-US" baseline="-25000" dirty="0" smtClean="0">
                <a:latin typeface="Times New Roman" pitchFamily="18" charset="0"/>
                <a:cs typeface="Times New Roman" pitchFamily="18" charset="0"/>
              </a:rPr>
              <a:t>i2</a:t>
            </a:r>
            <a:r>
              <a:rPr lang="en-US" dirty="0" smtClean="0">
                <a:latin typeface="Times New Roman" pitchFamily="18" charset="0"/>
                <a:cs typeface="Times New Roman" pitchFamily="18" charset="0"/>
              </a:rPr>
              <a:t>=100k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pitchFamily="2" charset="2"/>
              </a:rPr>
              <a:t> </a:t>
            </a:r>
            <a:r>
              <a:rPr lang="en-US" dirty="0" smtClean="0">
                <a:latin typeface="Times New Roman" pitchFamily="18" charset="0"/>
                <a:cs typeface="Times New Roman" pitchFamily="18" charset="0"/>
              </a:rPr>
              <a:t>hence, R</a:t>
            </a:r>
            <a:r>
              <a:rPr lang="en-US" baseline="-25000" dirty="0" smtClean="0">
                <a:latin typeface="Times New Roman" pitchFamily="18" charset="0"/>
                <a:cs typeface="Times New Roman" pitchFamily="18" charset="0"/>
              </a:rPr>
              <a:t>f2</a:t>
            </a:r>
            <a:r>
              <a:rPr lang="en-US" dirty="0" smtClean="0">
                <a:latin typeface="Times New Roman" pitchFamily="18" charset="0"/>
                <a:cs typeface="Times New Roman" pitchFamily="18" charset="0"/>
              </a:rPr>
              <a:t> = 15.2k</a:t>
            </a:r>
            <a:r>
              <a:rPr lang="el-GR" dirty="0" smtClean="0">
                <a:latin typeface="Times New Roman" pitchFamily="18" charset="0"/>
                <a:cs typeface="Times New Roman" pitchFamily="18" charset="0"/>
              </a:rPr>
              <a:t>Ω</a:t>
            </a:r>
            <a:endParaRPr lang="en-US" dirty="0"/>
          </a:p>
        </p:txBody>
      </p:sp>
      <p:sp>
        <p:nvSpPr>
          <p:cNvPr id="10" name="Rectangle 9"/>
          <p:cNvSpPr/>
          <p:nvPr/>
        </p:nvSpPr>
        <p:spPr>
          <a:xfrm>
            <a:off x="774093" y="5157192"/>
            <a:ext cx="7470315"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a:t>
            </a:r>
          </a:p>
          <a:p>
            <a:r>
              <a:rPr lang="en-US" sz="2000" b="1" dirty="0" smtClean="0">
                <a:latin typeface="Times New Roman" pitchFamily="18" charset="0"/>
                <a:cs typeface="Times New Roman" pitchFamily="18" charset="0"/>
              </a:rPr>
              <a:t>	 H(s) = [2.235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0.765 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 [1.152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1.848 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20696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High Pass Filter</a:t>
            </a:r>
            <a:endParaRPr lang="en-US" b="1" dirty="0">
              <a:latin typeface="Times New Roman" pitchFamily="18" charset="0"/>
              <a:cs typeface="Times New Roman" pitchFamily="18" charset="0"/>
            </a:endParaRPr>
          </a:p>
        </p:txBody>
      </p:sp>
      <p:pic>
        <p:nvPicPr>
          <p:cNvPr id="162818" name="Picture 2"/>
          <p:cNvPicPr>
            <a:picLocks noChangeAspect="1" noChangeArrowheads="1"/>
          </p:cNvPicPr>
          <p:nvPr/>
        </p:nvPicPr>
        <p:blipFill>
          <a:blip r:embed="rId2" cstate="print"/>
          <a:srcRect b="9642"/>
          <a:stretch>
            <a:fillRect/>
          </a:stretch>
        </p:blipFill>
        <p:spPr bwMode="auto">
          <a:xfrm>
            <a:off x="1115616" y="1484784"/>
            <a:ext cx="6896537" cy="3456384"/>
          </a:xfrm>
          <a:prstGeom prst="rect">
            <a:avLst/>
          </a:prstGeom>
          <a:noFill/>
          <a:ln w="9525">
            <a:noFill/>
            <a:miter lim="800000"/>
            <a:headEnd/>
            <a:tailEnd/>
          </a:ln>
        </p:spPr>
      </p:pic>
      <p:sp>
        <p:nvSpPr>
          <p:cNvPr id="7" name="Rectangle 6"/>
          <p:cNvSpPr/>
          <p:nvPr/>
        </p:nvSpPr>
        <p:spPr>
          <a:xfrm>
            <a:off x="1043608" y="5003884"/>
            <a:ext cx="3332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smtClean="0">
                <a:latin typeface="Times New Roman" pitchFamily="18" charset="0"/>
                <a:cs typeface="Times New Roman" pitchFamily="18" charset="0"/>
              </a:rPr>
              <a:t>Consider R=R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and C=C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21683" y="5780809"/>
            <a:ext cx="916568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dirty="0" smtClean="0">
                <a:latin typeface="Times New Roman" pitchFamily="18" charset="0"/>
                <a:cs typeface="Times New Roman" pitchFamily="18" charset="0"/>
              </a:rPr>
              <a:t>Apply the same procedure as discussed for the 2</a:t>
            </a:r>
            <a:r>
              <a:rPr lang="en-US" sz="2400" baseline="30000" dirty="0" smtClean="0">
                <a:latin typeface="Times New Roman" pitchFamily="18" charset="0"/>
                <a:cs typeface="Times New Roman" pitchFamily="18" charset="0"/>
              </a:rPr>
              <a:t>nd</a:t>
            </a:r>
            <a:r>
              <a:rPr lang="en-US" sz="2400" dirty="0" smtClean="0">
                <a:latin typeface="Times New Roman" pitchFamily="18" charset="0"/>
                <a:cs typeface="Times New Roman" pitchFamily="18" charset="0"/>
              </a:rPr>
              <a:t> Order LPF, and obtain H(s)</a:t>
            </a:r>
            <a:endParaRPr lang="en-US" sz="24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20696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High Pass Filter</a:t>
            </a:r>
            <a:endParaRPr lang="en-US" b="1" dirty="0">
              <a:latin typeface="Times New Roman" pitchFamily="18" charset="0"/>
              <a:cs typeface="Times New Roman" pitchFamily="18" charset="0"/>
            </a:endParaRPr>
          </a:p>
        </p:txBody>
      </p:sp>
      <p:sp>
        <p:nvSpPr>
          <p:cNvPr id="6" name="TextBox 5"/>
          <p:cNvSpPr txBox="1"/>
          <p:nvPr/>
        </p:nvSpPr>
        <p:spPr>
          <a:xfrm>
            <a:off x="971600" y="4221088"/>
            <a:ext cx="76328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H(s)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 ((3-A</a:t>
            </a:r>
            <a:r>
              <a:rPr lang="en-US" sz="2400" b="1" baseline="-25000" dirty="0" smtClean="0">
                <a:latin typeface="Times New Roman" pitchFamily="18" charset="0"/>
                <a:cs typeface="Times New Roman" pitchFamily="18" charset="0"/>
              </a:rPr>
              <a:t>0</a:t>
            </a:r>
            <a:r>
              <a:rPr lang="en-US" sz="2400" b="1" dirty="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)+(1/(</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(3)</a:t>
            </a:r>
          </a:p>
        </p:txBody>
      </p:sp>
      <p:sp>
        <p:nvSpPr>
          <p:cNvPr id="7" name="TextBox 6"/>
          <p:cNvSpPr txBox="1"/>
          <p:nvPr/>
        </p:nvSpPr>
        <p:spPr>
          <a:xfrm>
            <a:off x="251520" y="1876762"/>
            <a:ext cx="655272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n-IN" sz="2000" b="1" dirty="0" smtClean="0">
                <a:latin typeface="Times New Roman" pitchFamily="18" charset="0"/>
                <a:cs typeface="Times New Roman" pitchFamily="18" charset="0"/>
              </a:rPr>
              <a:t>s</a:t>
            </a:r>
            <a:r>
              <a:rPr lang="en-US" sz="2000" b="1" baseline="30000" dirty="0" smtClean="0">
                <a:latin typeface="Times New Roman" pitchFamily="18" charset="0"/>
                <a:cs typeface="Times New Roman" pitchFamily="18" charset="0"/>
              </a:rPr>
              <a:t>2</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αω</a:t>
            </a:r>
            <a:r>
              <a:rPr lang="en-US" sz="2000" b="1" baseline="-25000" dirty="0" err="1" smtClean="0">
                <a:latin typeface="Times New Roman" pitchFamily="18" charset="0"/>
                <a:cs typeface="Times New Roman" pitchFamily="18" charset="0"/>
              </a:rPr>
              <a:t>l</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a:t>
            </a:r>
            <a:r>
              <a:rPr lang="en-US" sz="2000" b="1" dirty="0" smtClean="0">
                <a:latin typeface="Times New Roman" pitchFamily="18" charset="0"/>
                <a:cs typeface="Times New Roman" pitchFamily="18" charset="0"/>
              </a:rPr>
              <a:t>)</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(1)</a:t>
            </a:r>
          </a:p>
        </p:txBody>
      </p:sp>
      <p:sp>
        <p:nvSpPr>
          <p:cNvPr id="8" name="TextBox 7"/>
          <p:cNvSpPr txBox="1"/>
          <p:nvPr/>
        </p:nvSpPr>
        <p:spPr>
          <a:xfrm>
            <a:off x="611560" y="3028890"/>
            <a:ext cx="655272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αω</a:t>
            </a:r>
            <a:r>
              <a:rPr lang="en-US" sz="2000" b="1" baseline="-25000" dirty="0" smtClean="0">
                <a:latin typeface="Times New Roman" pitchFamily="18" charset="0"/>
                <a:cs typeface="Times New Roman" pitchFamily="18" charset="0"/>
              </a:rPr>
              <a:t>l</a:t>
            </a:r>
            <a:r>
              <a:rPr lang="en-US" sz="2000" b="1" dirty="0" smtClean="0">
                <a:latin typeface="Times New Roman" pitchFamily="18" charset="0"/>
                <a:cs typeface="Times New Roman" pitchFamily="18" charset="0"/>
              </a:rPr>
              <a:t>/s) +1)	---- (2)</a:t>
            </a:r>
          </a:p>
        </p:txBody>
      </p:sp>
      <p:sp>
        <p:nvSpPr>
          <p:cNvPr id="9" name="TextBox 8"/>
          <p:cNvSpPr txBox="1"/>
          <p:nvPr/>
        </p:nvSpPr>
        <p:spPr>
          <a:xfrm>
            <a:off x="2267744" y="2492896"/>
            <a:ext cx="428322"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IN" dirty="0" smtClean="0">
                <a:latin typeface="Times New Roman" pitchFamily="18" charset="0"/>
                <a:cs typeface="Times New Roman" pitchFamily="18" charset="0"/>
              </a:rPr>
              <a:t>Or</a:t>
            </a:r>
            <a:endParaRPr lang="en-IN" dirty="0">
              <a:latin typeface="Times New Roman" pitchFamily="18" charset="0"/>
              <a:cs typeface="Times New Roman" pitchFamily="18" charset="0"/>
            </a:endParaRPr>
          </a:p>
        </p:txBody>
      </p:sp>
      <p:sp>
        <p:nvSpPr>
          <p:cNvPr id="10" name="TextBox 9"/>
          <p:cNvSpPr txBox="1"/>
          <p:nvPr/>
        </p:nvSpPr>
        <p:spPr>
          <a:xfrm>
            <a:off x="628328" y="5157192"/>
            <a:ext cx="3320140" cy="369332"/>
          </a:xfrm>
          <a:prstGeom prst="rect">
            <a:avLst/>
          </a:prstGeom>
          <a:noFill/>
        </p:spPr>
        <p:txBody>
          <a:bodyPr wrap="none" rtlCol="0">
            <a:spAutoFit/>
          </a:bodyPr>
          <a:lstStyle/>
          <a:p>
            <a:r>
              <a:rPr lang="en-US" dirty="0" smtClean="0">
                <a:latin typeface="Times New Roman" pitchFamily="18" charset="0"/>
                <a:cs typeface="Times New Roman" pitchFamily="18" charset="0"/>
              </a:rPr>
              <a:t>Comparing . Eqn. (2) and eqn. (3)</a:t>
            </a:r>
            <a:endParaRPr lang="en-US" dirty="0">
              <a:latin typeface="Times New Roman" pitchFamily="18" charset="0"/>
              <a:cs typeface="Times New Roman" pitchFamily="18" charset="0"/>
            </a:endParaRPr>
          </a:p>
        </p:txBody>
      </p:sp>
      <p:sp>
        <p:nvSpPr>
          <p:cNvPr id="11" name="Rectangle 10"/>
          <p:cNvSpPr/>
          <p:nvPr/>
        </p:nvSpPr>
        <p:spPr>
          <a:xfrm>
            <a:off x="3212232" y="5787261"/>
            <a:ext cx="4801314"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 </a:t>
            </a:r>
            <a:r>
              <a:rPr lang="en-US" sz="2000" b="1" dirty="0" smtClean="0">
                <a:latin typeface="Times New Roman" pitchFamily="18" charset="0"/>
                <a:cs typeface="Times New Roman" pitchFamily="18" charset="0"/>
              </a:rPr>
              <a:t>= 1/RC; 	or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l</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1/2</a:t>
            </a:r>
            <a:r>
              <a:rPr lang="el-GR" sz="2000" b="1" dirty="0" smtClean="0">
                <a:latin typeface="Times New Roman" pitchFamily="18" charset="0"/>
                <a:cs typeface="Times New Roman" pitchFamily="18" charset="0"/>
              </a:rPr>
              <a:t>Π</a:t>
            </a:r>
            <a:r>
              <a:rPr lang="en-US" sz="2000" b="1" dirty="0" smtClean="0">
                <a:latin typeface="Times New Roman" pitchFamily="18" charset="0"/>
                <a:cs typeface="Times New Roman" pitchFamily="18" charset="0"/>
              </a:rPr>
              <a:t>RC 	</a:t>
            </a:r>
          </a:p>
          <a:p>
            <a:r>
              <a:rPr lang="el-GR" sz="2000" b="1" dirty="0" smtClean="0">
                <a:latin typeface="Times New Roman" pitchFamily="18" charset="0"/>
                <a:cs typeface="Times New Roman" pitchFamily="18" charset="0"/>
              </a:rPr>
              <a:t>α </a:t>
            </a:r>
            <a:r>
              <a:rPr lang="en-US" sz="2000" b="1" dirty="0" smtClean="0">
                <a:latin typeface="Times New Roman" pitchFamily="18" charset="0"/>
                <a:cs typeface="Times New Roman" pitchFamily="18" charset="0"/>
              </a:rPr>
              <a:t>  = 3-A</a:t>
            </a:r>
            <a:r>
              <a:rPr lang="en-US" sz="2000" b="1" baseline="-25000" dirty="0" smtClean="0">
                <a:latin typeface="Times New Roman" pitchFamily="18" charset="0"/>
                <a:cs typeface="Times New Roman" pitchFamily="18" charset="0"/>
              </a:rPr>
              <a:t>0</a:t>
            </a:r>
            <a:endParaRPr lang="en-US" sz="2000" baseline="-25000" dirty="0"/>
          </a:p>
        </p:txBody>
      </p:sp>
    </p:spTree>
    <p:extLst>
      <p:ext uri="{BB962C8B-B14F-4D97-AF65-F5344CB8AC3E}">
        <p14:creationId xmlns:p14="http://schemas.microsoft.com/office/powerpoint/2010/main" val="2348736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2</a:t>
            </a:r>
            <a:r>
              <a:rPr lang="en-US" sz="3200" baseline="30000" dirty="0" smtClean="0">
                <a:latin typeface="Times New Roman" pitchFamily="18" charset="0"/>
                <a:cs typeface="Times New Roman" pitchFamily="18" charset="0"/>
              </a:rPr>
              <a:t>nd</a:t>
            </a:r>
            <a:r>
              <a:rPr lang="en-US" sz="3200" baseline="-25000" dirty="0" smtClean="0">
                <a:latin typeface="Times New Roman" pitchFamily="18" charset="0"/>
                <a:cs typeface="Times New Roman" pitchFamily="18" charset="0"/>
              </a:rPr>
              <a:t> order Butterworth HPF having </a:t>
            </a:r>
            <a:r>
              <a:rPr lang="en-US" sz="3200" baseline="-25000" dirty="0" err="1" smtClean="0">
                <a:latin typeface="Times New Roman" pitchFamily="18" charset="0"/>
                <a:cs typeface="Times New Roman" pitchFamily="18" charset="0"/>
              </a:rPr>
              <a:t>fl</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39500656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5" name="Rectangle 4"/>
          <p:cNvSpPr/>
          <p:nvPr/>
        </p:nvSpPr>
        <p:spPr>
          <a:xfrm>
            <a:off x="1043608" y="162880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6" name="Rectangle 5"/>
          <p:cNvSpPr/>
          <p:nvPr/>
        </p:nvSpPr>
        <p:spPr>
          <a:xfrm>
            <a:off x="1196008" y="212356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Rectangle 7"/>
          <p:cNvSpPr/>
          <p:nvPr/>
        </p:nvSpPr>
        <p:spPr>
          <a:xfrm>
            <a:off x="1348408" y="3131676"/>
            <a:ext cx="5181290"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n=2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1.414, </a:t>
            </a:r>
          </a:p>
          <a:p>
            <a:r>
              <a:rPr lang="en-US" dirty="0" smtClean="0">
                <a:latin typeface="Times New Roman" pitchFamily="18" charset="0"/>
                <a:cs typeface="Times New Roman" pitchFamily="18" charset="0"/>
              </a:rPr>
              <a:t>	hence the Pass band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1.586.</a:t>
            </a:r>
            <a:endParaRPr lang="en-US" dirty="0"/>
          </a:p>
        </p:txBody>
      </p:sp>
      <p:sp>
        <p:nvSpPr>
          <p:cNvPr id="9" name="Rectangle 8"/>
          <p:cNvSpPr/>
          <p:nvPr/>
        </p:nvSpPr>
        <p:spPr>
          <a:xfrm>
            <a:off x="2123728" y="4149080"/>
            <a:ext cx="483177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1.586 and assume,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hence,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5.86k</a:t>
            </a:r>
            <a:r>
              <a:rPr lang="el-GR" dirty="0" smtClean="0">
                <a:latin typeface="Times New Roman" pitchFamily="18" charset="0"/>
                <a:cs typeface="Times New Roman" pitchFamily="18" charset="0"/>
              </a:rPr>
              <a:t>Ω</a:t>
            </a:r>
            <a:endParaRPr lang="en-US" dirty="0"/>
          </a:p>
        </p:txBody>
      </p:sp>
      <p:sp>
        <p:nvSpPr>
          <p:cNvPr id="10" name="Rectangle 9"/>
          <p:cNvSpPr/>
          <p:nvPr/>
        </p:nvSpPr>
        <p:spPr>
          <a:xfrm>
            <a:off x="1691680" y="5579948"/>
            <a:ext cx="6771982"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 H(s) = 1.586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+1.414s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extLst>
      <p:ext uri="{BB962C8B-B14F-4D97-AF65-F5344CB8AC3E}">
        <p14:creationId xmlns:p14="http://schemas.microsoft.com/office/powerpoint/2010/main" val="30924997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39264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Pass Filter</a:t>
            </a:r>
            <a:endParaRPr lang="en-US" b="1" dirty="0">
              <a:latin typeface="Times New Roman" pitchFamily="18" charset="0"/>
              <a:cs typeface="Times New Roman" pitchFamily="18" charset="0"/>
            </a:endParaRPr>
          </a:p>
        </p:txBody>
      </p:sp>
      <p:sp>
        <p:nvSpPr>
          <p:cNvPr id="6" name="Rectangle 5"/>
          <p:cNvSpPr/>
          <p:nvPr/>
        </p:nvSpPr>
        <p:spPr>
          <a:xfrm>
            <a:off x="1043608" y="1628800"/>
            <a:ext cx="7053534"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2400" dirty="0" smtClean="0">
                <a:latin typeface="Times New Roman" pitchFamily="18" charset="0"/>
                <a:cs typeface="Times New Roman" pitchFamily="18" charset="0"/>
              </a:rPr>
              <a:t>First order </a:t>
            </a:r>
            <a:r>
              <a:rPr lang="en-IN" sz="2400" b="1" dirty="0" smtClean="0">
                <a:latin typeface="Times New Roman" pitchFamily="18" charset="0"/>
                <a:cs typeface="Times New Roman" pitchFamily="18" charset="0"/>
              </a:rPr>
              <a:t>BPF</a:t>
            </a:r>
            <a:r>
              <a:rPr lang="en-IN" sz="2400" dirty="0" smtClean="0">
                <a:latin typeface="Times New Roman" pitchFamily="18" charset="0"/>
                <a:cs typeface="Times New Roman" pitchFamily="18" charset="0"/>
              </a:rPr>
              <a:t> = Cascade of First order </a:t>
            </a:r>
            <a:r>
              <a:rPr lang="en-IN" sz="2400" b="1" dirty="0" smtClean="0">
                <a:latin typeface="Times New Roman" pitchFamily="18" charset="0"/>
                <a:cs typeface="Times New Roman" pitchFamily="18" charset="0"/>
              </a:rPr>
              <a:t>HPF</a:t>
            </a:r>
            <a:r>
              <a:rPr lang="en-IN" sz="2400" dirty="0" smtClean="0">
                <a:latin typeface="Times New Roman" pitchFamily="18" charset="0"/>
                <a:cs typeface="Times New Roman" pitchFamily="18" charset="0"/>
              </a:rPr>
              <a:t> and </a:t>
            </a:r>
            <a:r>
              <a:rPr lang="en-IN" sz="2400" b="1" dirty="0" smtClean="0">
                <a:latin typeface="Times New Roman" pitchFamily="18" charset="0"/>
                <a:cs typeface="Times New Roman" pitchFamily="18" charset="0"/>
              </a:rPr>
              <a:t>LPF</a:t>
            </a:r>
            <a:endParaRPr lang="en-US" sz="2400" b="1"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31"/>
          <a:stretch/>
        </p:blipFill>
        <p:spPr bwMode="auto">
          <a:xfrm>
            <a:off x="1196321" y="2420889"/>
            <a:ext cx="6900821" cy="3814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87371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39264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Pass Filter</a:t>
            </a:r>
            <a:endParaRPr lang="en-US" b="1" dirty="0">
              <a:latin typeface="Times New Roman" pitchFamily="18" charset="0"/>
              <a:cs typeface="Times New Roman" pitchFamily="18" charset="0"/>
            </a:endParaRPr>
          </a:p>
        </p:txBody>
      </p:sp>
      <p:sp>
        <p:nvSpPr>
          <p:cNvPr id="6" name="Rectangle 5"/>
          <p:cNvSpPr/>
          <p:nvPr/>
        </p:nvSpPr>
        <p:spPr>
          <a:xfrm>
            <a:off x="1043608" y="1628800"/>
            <a:ext cx="665567" cy="36933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smtClean="0">
                <a:latin typeface="Times New Roman" pitchFamily="18" charset="0"/>
                <a:cs typeface="Times New Roman" pitchFamily="18" charset="0"/>
              </a:rPr>
              <a:t>HPF </a:t>
            </a:r>
            <a:endParaRPr lang="en-US" dirty="0"/>
          </a:p>
        </p:txBody>
      </p:sp>
      <p:sp>
        <p:nvSpPr>
          <p:cNvPr id="7" name="Rectangle 6"/>
          <p:cNvSpPr/>
          <p:nvPr/>
        </p:nvSpPr>
        <p:spPr>
          <a:xfrm>
            <a:off x="1861575" y="2009526"/>
            <a:ext cx="5455340" cy="92333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dirty="0" smtClean="0">
                <a:latin typeface="Times New Roman" pitchFamily="18" charset="0"/>
                <a:cs typeface="Times New Roman" pitchFamily="18" charset="0"/>
              </a:rPr>
              <a:t>H(</a:t>
            </a:r>
            <a:r>
              <a:rPr lang="en-IN" dirty="0" err="1" smtClean="0">
                <a:latin typeface="Times New Roman" pitchFamily="18" charset="0"/>
                <a:cs typeface="Times New Roman" pitchFamily="18" charset="0"/>
              </a:rPr>
              <a:t>jɷ</a:t>
            </a: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jf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 / [1+j(f/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a:t>
            </a:r>
          </a:p>
          <a:p>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H(</a:t>
            </a:r>
            <a:r>
              <a:rPr lang="en-IN" dirty="0" err="1">
                <a:latin typeface="Times New Roman" pitchFamily="18" charset="0"/>
                <a:cs typeface="Times New Roman" pitchFamily="18" charset="0"/>
              </a:rPr>
              <a:t>jɷ</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 / </a:t>
            </a:r>
            <a:r>
              <a:rPr lang="en-US" dirty="0" smtClean="0">
                <a:latin typeface="Bodoni MT Poster Compressed"/>
                <a:cs typeface="Times New Roman" pitchFamily="18" charset="0"/>
              </a:rPr>
              <a:t>√</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a:t>
            </a:r>
            <a:endParaRPr lang="en-US" dirty="0"/>
          </a:p>
        </p:txBody>
      </p:sp>
      <p:sp>
        <p:nvSpPr>
          <p:cNvPr id="8" name="Rectangle 7"/>
          <p:cNvSpPr/>
          <p:nvPr/>
        </p:nvSpPr>
        <p:spPr>
          <a:xfrm>
            <a:off x="1043607" y="2843644"/>
            <a:ext cx="639919" cy="36933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a:latin typeface="Times New Roman" pitchFamily="18" charset="0"/>
                <a:cs typeface="Times New Roman" pitchFamily="18" charset="0"/>
              </a:rPr>
              <a:t>L</a:t>
            </a:r>
            <a:r>
              <a:rPr lang="en-IN" dirty="0" smtClean="0">
                <a:latin typeface="Times New Roman" pitchFamily="18" charset="0"/>
                <a:cs typeface="Times New Roman" pitchFamily="18" charset="0"/>
              </a:rPr>
              <a:t>PF </a:t>
            </a:r>
            <a:endParaRPr lang="en-US" dirty="0"/>
          </a:p>
        </p:txBody>
      </p:sp>
      <p:sp>
        <p:nvSpPr>
          <p:cNvPr id="11" name="Rectangle 10"/>
          <p:cNvSpPr/>
          <p:nvPr/>
        </p:nvSpPr>
        <p:spPr>
          <a:xfrm>
            <a:off x="2013975" y="3501008"/>
            <a:ext cx="4532010" cy="92333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IN" dirty="0" smtClean="0">
                <a:latin typeface="Times New Roman" pitchFamily="18" charset="0"/>
                <a:cs typeface="Times New Roman" pitchFamily="18" charset="0"/>
              </a:rPr>
              <a:t>H(</a:t>
            </a:r>
            <a:r>
              <a:rPr lang="en-IN" dirty="0" err="1" smtClean="0">
                <a:latin typeface="Times New Roman" pitchFamily="18" charset="0"/>
                <a:cs typeface="Times New Roman" pitchFamily="18" charset="0"/>
              </a:rPr>
              <a:t>jɷ</a:t>
            </a: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[1+j(f/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a:t>
            </a:r>
          </a:p>
          <a:p>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H(</a:t>
            </a:r>
            <a:r>
              <a:rPr lang="en-IN" dirty="0" err="1">
                <a:latin typeface="Times New Roman" pitchFamily="18" charset="0"/>
                <a:cs typeface="Times New Roman" pitchFamily="18" charset="0"/>
              </a:rPr>
              <a:t>jɷ</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a:t>
            </a:r>
            <a:r>
              <a:rPr lang="en-US" dirty="0" smtClean="0">
                <a:latin typeface="Bodoni MT Poster Compressed"/>
                <a:cs typeface="Times New Roman" pitchFamily="18" charset="0"/>
              </a:rPr>
              <a:t>√</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-----(2)</a:t>
            </a:r>
            <a:endParaRPr lang="en-US" dirty="0"/>
          </a:p>
        </p:txBody>
      </p:sp>
      <p:sp>
        <p:nvSpPr>
          <p:cNvPr id="12" name="Rectangle 11"/>
          <p:cNvSpPr/>
          <p:nvPr/>
        </p:nvSpPr>
        <p:spPr>
          <a:xfrm>
            <a:off x="611136" y="4837802"/>
            <a:ext cx="2500877" cy="369332"/>
          </a:xfrm>
          <a:prstGeom prst="rect">
            <a:avLst/>
          </a:prstGeom>
          <a:solidFill>
            <a:srgbClr val="FFBDFF"/>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smtClean="0">
                <a:latin typeface="Times New Roman" pitchFamily="18" charset="0"/>
                <a:cs typeface="Times New Roman" pitchFamily="18" charset="0"/>
              </a:rPr>
              <a:t>Total Gain A</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 = A</a:t>
            </a:r>
            <a:r>
              <a:rPr lang="en-IN" baseline="-25000" dirty="0" smtClean="0">
                <a:latin typeface="Times New Roman" pitchFamily="18" charset="0"/>
                <a:cs typeface="Times New Roman" pitchFamily="18" charset="0"/>
              </a:rPr>
              <a:t>01</a:t>
            </a:r>
            <a:r>
              <a:rPr lang="en-IN" dirty="0" smtClean="0">
                <a:latin typeface="Times New Roman" pitchFamily="18" charset="0"/>
                <a:cs typeface="Times New Roman" pitchFamily="18" charset="0"/>
              </a:rPr>
              <a:t>. A</a:t>
            </a:r>
            <a:r>
              <a:rPr lang="en-IN" baseline="-25000" dirty="0" smtClean="0">
                <a:latin typeface="Times New Roman" pitchFamily="18" charset="0"/>
                <a:cs typeface="Times New Roman" pitchFamily="18" charset="0"/>
              </a:rPr>
              <a:t>02</a:t>
            </a:r>
            <a:endParaRPr lang="en-US" baseline="-25000" dirty="0"/>
          </a:p>
        </p:txBody>
      </p:sp>
      <p:sp>
        <p:nvSpPr>
          <p:cNvPr id="13" name="Rectangle 12"/>
          <p:cNvSpPr/>
          <p:nvPr/>
        </p:nvSpPr>
        <p:spPr>
          <a:xfrm>
            <a:off x="1173800" y="5437013"/>
            <a:ext cx="766908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IN" sz="2800" b="1" dirty="0" smtClean="0">
                <a:latin typeface="Times New Roman" pitchFamily="18" charset="0"/>
                <a:cs typeface="Times New Roman" pitchFamily="18" charset="0"/>
              </a:rPr>
              <a:t>H(</a:t>
            </a:r>
            <a:r>
              <a:rPr lang="en-IN" sz="2800" b="1" dirty="0" err="1" smtClean="0">
                <a:latin typeface="Times New Roman" pitchFamily="18" charset="0"/>
                <a:cs typeface="Times New Roman" pitchFamily="18" charset="0"/>
              </a:rPr>
              <a:t>jɷ</a:t>
            </a:r>
            <a:r>
              <a:rPr lang="en-IN" sz="2800" b="1"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A</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l</a:t>
            </a:r>
            <a:r>
              <a:rPr lang="en-US" sz="2800" b="1" dirty="0">
                <a:latin typeface="Times New Roman" pitchFamily="18" charset="0"/>
                <a:cs typeface="Times New Roman" pitchFamily="18" charset="0"/>
              </a:rPr>
              <a:t>)</a:t>
            </a:r>
            <a:r>
              <a:rPr lang="en-US" sz="2800" b="1" dirty="0" smtClean="0">
                <a:latin typeface="Times New Roman" pitchFamily="18" charset="0"/>
                <a:cs typeface="Times New Roman" pitchFamily="18" charset="0"/>
              </a:rPr>
              <a:t>/ </a:t>
            </a:r>
            <a:r>
              <a:rPr lang="en-US" sz="2800" b="1" dirty="0">
                <a:latin typeface="Bodoni MT Poster Compressed"/>
                <a:cs typeface="Times New Roman" pitchFamily="18" charset="0"/>
              </a:rPr>
              <a:t>√{</a:t>
            </a:r>
            <a:r>
              <a:rPr lang="en-US" sz="2800" b="1" dirty="0">
                <a:latin typeface="Times New Roman" pitchFamily="18" charset="0"/>
                <a:cs typeface="Times New Roman" pitchFamily="18" charset="0"/>
              </a:rPr>
              <a:t>[1+(f/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h</a:t>
            </a:r>
            <a:r>
              <a:rPr lang="en-US" sz="2800" b="1" dirty="0">
                <a:latin typeface="Times New Roman" pitchFamily="18" charset="0"/>
                <a:cs typeface="Times New Roman" pitchFamily="18" charset="0"/>
              </a:rPr>
              <a:t>)</a:t>
            </a:r>
            <a:r>
              <a:rPr lang="en-US" sz="2800" b="1" baseline="30000" dirty="0">
                <a:latin typeface="Times New Roman" pitchFamily="18" charset="0"/>
                <a:cs typeface="Times New Roman" pitchFamily="18" charset="0"/>
              </a:rPr>
              <a:t>2</a:t>
            </a:r>
            <a:r>
              <a:rPr lang="en-IN"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 [1+(f/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l</a:t>
            </a:r>
            <a:r>
              <a:rPr lang="en-US" sz="2800" b="1" dirty="0">
                <a:latin typeface="Times New Roman" pitchFamily="18" charset="0"/>
                <a:cs typeface="Times New Roman" pitchFamily="18" charset="0"/>
              </a:rPr>
              <a:t>)</a:t>
            </a:r>
            <a:r>
              <a:rPr lang="en-US" sz="2800" b="1" baseline="30000" dirty="0">
                <a:latin typeface="Times New Roman" pitchFamily="18" charset="0"/>
                <a:cs typeface="Times New Roman" pitchFamily="18" charset="0"/>
              </a:rPr>
              <a:t>2 </a:t>
            </a:r>
            <a:r>
              <a:rPr lang="en-US" sz="2800" b="1" dirty="0" smtClean="0">
                <a:latin typeface="Times New Roman" pitchFamily="18" charset="0"/>
                <a:cs typeface="Times New Roman" pitchFamily="18" charset="0"/>
              </a:rPr>
              <a:t>} 	-----(3)</a:t>
            </a:r>
            <a:endParaRPr lang="en-US" sz="2800" b="1" dirty="0"/>
          </a:p>
        </p:txBody>
      </p:sp>
    </p:spTree>
    <p:extLst>
      <p:ext uri="{BB962C8B-B14F-4D97-AF65-F5344CB8AC3E}">
        <p14:creationId xmlns:p14="http://schemas.microsoft.com/office/powerpoint/2010/main" val="36937740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
        <p:nvSpPr>
          <p:cNvPr id="79874" name="AutoShape 2" descr="https://www.electronics-tutorials.ws/wp-content/uploads/2015/11/fil131.gif?fit=411%2C16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9875" name="Picture 3"/>
          <p:cNvPicPr>
            <a:picLocks noChangeAspect="1" noChangeArrowheads="1"/>
          </p:cNvPicPr>
          <p:nvPr/>
        </p:nvPicPr>
        <p:blipFill>
          <a:blip r:embed="rId2" cstate="print"/>
          <a:srcRect/>
          <a:stretch>
            <a:fillRect/>
          </a:stretch>
        </p:blipFill>
        <p:spPr bwMode="auto">
          <a:xfrm>
            <a:off x="971600" y="1484784"/>
            <a:ext cx="4297437"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9876" name="Picture 4"/>
          <p:cNvPicPr>
            <a:picLocks noChangeAspect="1" noChangeArrowheads="1"/>
          </p:cNvPicPr>
          <p:nvPr/>
        </p:nvPicPr>
        <p:blipFill>
          <a:blip r:embed="rId3" cstate="print"/>
          <a:srcRect/>
          <a:stretch>
            <a:fillRect/>
          </a:stretch>
        </p:blipFill>
        <p:spPr bwMode="auto">
          <a:xfrm>
            <a:off x="2843808" y="3728045"/>
            <a:ext cx="4924425" cy="2581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9889</Words>
  <Application>Microsoft Office PowerPoint</Application>
  <PresentationFormat>On-screen Show (4:3)</PresentationFormat>
  <Paragraphs>1134</Paragraphs>
  <Slides>217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217</vt:i4>
      </vt:variant>
    </vt:vector>
  </HeadingPairs>
  <TitlesOfParts>
    <vt:vector size="219" baseType="lpstr">
      <vt:lpstr>Office Theme</vt:lpstr>
      <vt:lpstr>Photo Editor 사진</vt:lpstr>
      <vt:lpstr>PowerPoint Presentation</vt:lpstr>
      <vt:lpstr>PowerPoint Presentation</vt:lpstr>
      <vt:lpstr>PowerPoint Presentation</vt:lpstr>
      <vt:lpstr>PowerPoint Presentation</vt:lpstr>
      <vt:lpstr>PowerPoint Presentation</vt:lpstr>
      <vt:lpstr>Inverter and Scale Changer</vt:lpstr>
      <vt:lpstr>Summing Amplifier (Inverting)</vt:lpstr>
      <vt:lpstr>Summing Amplifier (Inverting)</vt:lpstr>
      <vt:lpstr>Summing Amplifier (Inverting)</vt:lpstr>
      <vt:lpstr>Summing Amplifier (Inverting)</vt:lpstr>
      <vt:lpstr>Summing Amplifier (Inverting)</vt:lpstr>
      <vt:lpstr>Summing Amplifier (Non - Inverting)</vt:lpstr>
      <vt:lpstr>Summing Amplifier (Non - Inverting)</vt:lpstr>
      <vt:lpstr>Summing Amplifier (Non - Inverting)</vt:lpstr>
      <vt:lpstr>Summing Amplifier (Non - Inverting)</vt:lpstr>
      <vt:lpstr>Subtractor</vt:lpstr>
      <vt:lpstr>Subtractor</vt:lpstr>
      <vt:lpstr>Adder - Subtractor</vt:lpstr>
      <vt:lpstr>Adder - Subtractor</vt:lpstr>
      <vt:lpstr>Adder - Subtractor</vt:lpstr>
      <vt:lpstr>Adder - Subtractor</vt:lpstr>
      <vt:lpstr>Adder - Subtractor</vt:lpstr>
      <vt:lpstr>Adder - Subtractor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Differentiator (Differentiator Amplifier)</vt:lpstr>
      <vt:lpstr>Differentiator (Differentiator Amplifier)</vt:lpstr>
      <vt:lpstr>Differentiator (Differentiator Amplifier)</vt:lpstr>
      <vt:lpstr>Differentiator (Differentiator Amplifier)</vt:lpstr>
      <vt:lpstr>Differentiator (Differentiator Amplifier)</vt:lpstr>
      <vt:lpstr>Differentiator (Differentiator Amplifier)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Integrator</vt:lpstr>
      <vt:lpstr>Integrator</vt:lpstr>
      <vt:lpstr>Integrator</vt:lpstr>
      <vt:lpstr>Integrator</vt:lpstr>
      <vt:lpstr>Integrator</vt:lpstr>
      <vt:lpstr>Practical Integrator</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Active Filters</vt:lpstr>
      <vt:lpstr>Active Filters</vt:lpstr>
      <vt:lpstr>Active Filters</vt:lpstr>
      <vt:lpstr>Active Filters</vt:lpstr>
      <vt:lpstr>Active Filters</vt:lpstr>
      <vt:lpstr>Active Filters</vt:lpstr>
      <vt:lpstr>Active Filters</vt:lpstr>
      <vt:lpstr>PowerPoint Presentation</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13</cp:revision>
  <dcterms:created xsi:type="dcterms:W3CDTF">2020-11-21T16:14:13Z</dcterms:created>
  <dcterms:modified xsi:type="dcterms:W3CDTF">2022-03-28T06:45:23Z</dcterms:modified>
</cp:coreProperties>
</file>